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handoutMasterIdLst>
    <p:handoutMasterId r:id="rId24"/>
  </p:handoutMasterIdLst>
  <p:sldIdLst>
    <p:sldId id="256" r:id="rId5"/>
    <p:sldId id="287" r:id="rId6"/>
    <p:sldId id="285" r:id="rId7"/>
    <p:sldId id="296" r:id="rId8"/>
    <p:sldId id="257" r:id="rId9"/>
    <p:sldId id="261" r:id="rId10"/>
    <p:sldId id="288" r:id="rId11"/>
    <p:sldId id="292" r:id="rId12"/>
    <p:sldId id="293" r:id="rId13"/>
    <p:sldId id="262" r:id="rId14"/>
    <p:sldId id="260" r:id="rId15"/>
    <p:sldId id="279" r:id="rId16"/>
    <p:sldId id="259" r:id="rId17"/>
    <p:sldId id="263" r:id="rId18"/>
    <p:sldId id="289" r:id="rId19"/>
    <p:sldId id="283" r:id="rId20"/>
    <p:sldId id="266" r:id="rId21"/>
    <p:sldId id="295"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5332" autoAdjust="0"/>
  </p:normalViewPr>
  <p:slideViewPr>
    <p:cSldViewPr>
      <p:cViewPr varScale="1">
        <p:scale>
          <a:sx n="114" d="100"/>
          <a:sy n="114" d="100"/>
        </p:scale>
        <p:origin x="152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04" tIns="46552" rIns="93104" bIns="4655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04" tIns="46552" rIns="93104" bIns="46552" rtlCol="0"/>
          <a:lstStyle>
            <a:lvl1pPr algn="r">
              <a:defRPr sz="1200"/>
            </a:lvl1pPr>
          </a:lstStyle>
          <a:p>
            <a:fld id="{6527B380-8992-47C8-9FC8-FA1431DA1C07}" type="datetimeFigureOut">
              <a:rPr lang="en-US" smtClean="0"/>
              <a:pPr/>
              <a:t>4/29/2022</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3104" tIns="46552" rIns="93104" bIns="4655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04" tIns="46552" rIns="93104" bIns="46552" rtlCol="0" anchor="b"/>
          <a:lstStyle>
            <a:lvl1pPr algn="r">
              <a:defRPr sz="1200"/>
            </a:lvl1pPr>
          </a:lstStyle>
          <a:p>
            <a:fld id="{914706F6-878C-47E6-9082-6853C47B4588}" type="slidenum">
              <a:rPr lang="en-US" smtClean="0"/>
              <a:pPr/>
              <a:t>‹#›</a:t>
            </a:fld>
            <a:endParaRPr lang="en-US" dirty="0"/>
          </a:p>
        </p:txBody>
      </p:sp>
    </p:spTree>
    <p:extLst>
      <p:ext uri="{BB962C8B-B14F-4D97-AF65-F5344CB8AC3E}">
        <p14:creationId xmlns:p14="http://schemas.microsoft.com/office/powerpoint/2010/main" val="156262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04" tIns="46552" rIns="93104" bIns="4655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04" tIns="46552" rIns="93104" bIns="46552" rtlCol="0"/>
          <a:lstStyle>
            <a:lvl1pPr algn="r">
              <a:defRPr sz="1200"/>
            </a:lvl1pPr>
          </a:lstStyle>
          <a:p>
            <a:fld id="{64C01FF3-DAFF-4B10-BE9F-66E017D2E3E4}" type="datetimeFigureOut">
              <a:rPr lang="en-US" smtClean="0"/>
              <a:pPr/>
              <a:t>4/29/2022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04" tIns="46552" rIns="93104" bIns="4655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04" tIns="46552" rIns="93104" bIns="465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104" tIns="46552" rIns="93104" bIns="4655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04" tIns="46552" rIns="93104" bIns="46552" rtlCol="0" anchor="b"/>
          <a:lstStyle>
            <a:lvl1pPr algn="r">
              <a:defRPr sz="1200"/>
            </a:lvl1pPr>
          </a:lstStyle>
          <a:p>
            <a:fld id="{9A31AB61-93B7-48B0-8A89-C486334492D7}" type="slidenum">
              <a:rPr lang="en-US" smtClean="0"/>
              <a:pPr/>
              <a:t>‹#›</a:t>
            </a:fld>
            <a:endParaRPr lang="en-US" dirty="0"/>
          </a:p>
        </p:txBody>
      </p:sp>
    </p:spTree>
    <p:extLst>
      <p:ext uri="{BB962C8B-B14F-4D97-AF65-F5344CB8AC3E}">
        <p14:creationId xmlns:p14="http://schemas.microsoft.com/office/powerpoint/2010/main" val="1012717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a:t>Thanks for being here!!!  Let’s do some INTRODUCTIONS.</a:t>
            </a:r>
            <a:r>
              <a:rPr lang="en-US" sz="1600" baseline="0" dirty="0"/>
              <a:t>  Self &amp; AAA staff…county folks, etc….participants.</a:t>
            </a:r>
          </a:p>
          <a:p>
            <a:r>
              <a:rPr lang="en-US" sz="1600" dirty="0"/>
              <a:t>I hope our</a:t>
            </a:r>
            <a:r>
              <a:rPr lang="en-US" sz="1600" baseline="0" dirty="0"/>
              <a:t> time together today is helpful and one way to be sure it is the most helpful to all, is to ask questions.  </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Today we will discuss the HCCBG Funding, Budget Requirements &amp; Budget Revisions, Reporting - Aging Resource Management System (ARMS), Monitoring, Service Standards, &amp; the Aging Network.</a:t>
            </a:r>
          </a:p>
          <a:p>
            <a:r>
              <a:rPr lang="en-US" sz="1600" baseline="0" dirty="0"/>
              <a:t>We will start with a review of the Aging Network…what is it?…… </a:t>
            </a:r>
            <a:r>
              <a:rPr lang="en-US" sz="1600" b="1" baseline="0" dirty="0"/>
              <a:t>(next slide)</a:t>
            </a:r>
          </a:p>
        </p:txBody>
      </p:sp>
      <p:sp>
        <p:nvSpPr>
          <p:cNvPr id="4" name="Slide Number Placeholder 3"/>
          <p:cNvSpPr>
            <a:spLocks noGrp="1"/>
          </p:cNvSpPr>
          <p:nvPr>
            <p:ph type="sldNum" sz="quarter" idx="10"/>
          </p:nvPr>
        </p:nvSpPr>
        <p:spPr/>
        <p:txBody>
          <a:bodyPr/>
          <a:lstStyle/>
          <a:p>
            <a:fld id="{9A31AB61-93B7-48B0-8A89-C486334492D7}" type="slidenum">
              <a:rPr lang="en-US" smtClean="0"/>
              <a:pPr/>
              <a:t>1</a:t>
            </a:fld>
            <a:endParaRPr lang="en-US" dirty="0"/>
          </a:p>
        </p:txBody>
      </p:sp>
    </p:spTree>
    <p:extLst>
      <p:ext uri="{BB962C8B-B14F-4D97-AF65-F5344CB8AC3E}">
        <p14:creationId xmlns:p14="http://schemas.microsoft.com/office/powerpoint/2010/main" val="760295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a:t>1.  First – all of these documents can be found on</a:t>
            </a:r>
            <a:r>
              <a:rPr lang="en-US" sz="1600" baseline="0" dirty="0"/>
              <a:t> our website – save to your computer when completing.  </a:t>
            </a:r>
            <a:r>
              <a:rPr lang="en-US" sz="1600" b="1" baseline="0" dirty="0"/>
              <a:t>Download new annually</a:t>
            </a:r>
            <a:r>
              <a:rPr lang="en-US" sz="1600" baseline="0" dirty="0"/>
              <a:t>.</a:t>
            </a:r>
          </a:p>
          <a:p>
            <a:r>
              <a:rPr lang="en-US" sz="1600" baseline="0" dirty="0"/>
              <a:t>2. Walk through each document of current budget </a:t>
            </a:r>
          </a:p>
          <a:p>
            <a:r>
              <a:rPr lang="en-US" sz="1600" baseline="0" dirty="0"/>
              <a:t>3. Be sure to ask about “Distribution of Administrative Costs” on 732A (“Manual Entries”) – can they explain their admin costs in this line item?</a:t>
            </a:r>
          </a:p>
          <a:p>
            <a:r>
              <a:rPr lang="en-US" sz="1600" baseline="0" dirty="0"/>
              <a:t>4. BE SURE TO DISCUSS REPROGRAMMING, AS A RESULT OF CHANGE IN ALLOCATIONS OR CHANGE IN NEEDS, ETC.</a:t>
            </a:r>
          </a:p>
          <a:p>
            <a:endParaRPr lang="en-US" sz="1600" baseline="0" dirty="0"/>
          </a:p>
          <a:p>
            <a:endParaRPr lang="en-US" sz="1600" baseline="0" dirty="0"/>
          </a:p>
          <a:p>
            <a:r>
              <a:rPr lang="en-US" sz="1600" baseline="0" dirty="0"/>
              <a:t>((Changed DOA to DAAS))</a:t>
            </a:r>
          </a:p>
          <a:p>
            <a:endParaRPr lang="en-US" sz="1600"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13</a:t>
            </a:fld>
            <a:endParaRPr lang="en-US" dirty="0"/>
          </a:p>
        </p:txBody>
      </p:sp>
    </p:spTree>
    <p:extLst>
      <p:ext uri="{BB962C8B-B14F-4D97-AF65-F5344CB8AC3E}">
        <p14:creationId xmlns:p14="http://schemas.microsoft.com/office/powerpoint/2010/main" val="4156146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baseline="0" dirty="0"/>
              <a:t>You need to be familiar with OMB Circular – “do you have a copy?”  This is the federal laws that govern dispersal and use of federal funds. I would  encourage you to go find it and read it.   </a:t>
            </a:r>
            <a:endParaRPr lang="en-US" sz="1600" dirty="0"/>
          </a:p>
          <a:p>
            <a:endParaRPr lang="en-US" sz="1600" dirty="0"/>
          </a:p>
          <a:p>
            <a:r>
              <a:rPr lang="en-US" sz="1600" dirty="0"/>
              <a:t>And, now</a:t>
            </a:r>
            <a:r>
              <a:rPr lang="en-US" sz="1600" baseline="0" dirty="0"/>
              <a:t> how are we sure services and programs are delivered appropriately and there is responsible fiscal management………… </a:t>
            </a:r>
            <a:r>
              <a:rPr lang="en-US" sz="1600" b="1" baseline="0" dirty="0"/>
              <a:t>(next slide)</a:t>
            </a:r>
          </a:p>
          <a:p>
            <a:endParaRPr lang="en-US" sz="1600" b="1" baseline="0" dirty="0"/>
          </a:p>
          <a:p>
            <a:r>
              <a:rPr lang="en-US" sz="1600" b="0" baseline="0" dirty="0"/>
              <a:t>((added the proper name for CFR 200))</a:t>
            </a:r>
            <a:endParaRPr lang="en-US" sz="1600" b="0"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14</a:t>
            </a:fld>
            <a:endParaRPr lang="en-US" dirty="0"/>
          </a:p>
        </p:txBody>
      </p:sp>
    </p:spTree>
    <p:extLst>
      <p:ext uri="{BB962C8B-B14F-4D97-AF65-F5344CB8AC3E}">
        <p14:creationId xmlns:p14="http://schemas.microsoft.com/office/powerpoint/2010/main" val="7426690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Depending on your estimates – you may or may not have to reprogram to take</a:t>
            </a:r>
            <a:r>
              <a:rPr lang="en-US" baseline="0" dirty="0"/>
              <a:t> funds from one level of IHA and place in another level.  </a:t>
            </a:r>
          </a:p>
          <a:p>
            <a:r>
              <a:rPr lang="en-US" baseline="0" dirty="0"/>
              <a:t>The HCCBG are a mix of federal, state, and local dollars.  So, it is not uncommon to have budget revisions due to increases and decreases in allocations through the year.</a:t>
            </a:r>
            <a:endParaRPr lang="en-US"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15</a:t>
            </a:fld>
            <a:endParaRPr lang="en-US" dirty="0"/>
          </a:p>
        </p:txBody>
      </p:sp>
    </p:spTree>
    <p:extLst>
      <p:ext uri="{BB962C8B-B14F-4D97-AF65-F5344CB8AC3E}">
        <p14:creationId xmlns:p14="http://schemas.microsoft.com/office/powerpoint/2010/main" val="26682271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a:t>Conceptually,</a:t>
            </a:r>
            <a:r>
              <a:rPr lang="en-US" sz="1600" baseline="0" dirty="0"/>
              <a:t> what is ARMS for – not too much detail.  Clarity and brevity. </a:t>
            </a:r>
            <a:endParaRPr lang="en-US" sz="1600" dirty="0"/>
          </a:p>
          <a:p>
            <a:endParaRPr lang="en-US" sz="1600" dirty="0"/>
          </a:p>
          <a:p>
            <a:r>
              <a:rPr lang="en-US" sz="1600" dirty="0"/>
              <a:t>And, now</a:t>
            </a:r>
            <a:r>
              <a:rPr lang="en-US" sz="1600" baseline="0" dirty="0"/>
              <a:t> how are we sure services and programs are delivered appropriately and there is responsible fiscal management…………(next slide)</a:t>
            </a:r>
          </a:p>
          <a:p>
            <a:endParaRPr lang="en-US" sz="1600" baseline="0" dirty="0"/>
          </a:p>
          <a:p>
            <a:r>
              <a:rPr lang="en-US" sz="1600" baseline="0" dirty="0"/>
              <a:t>((Link is correct))</a:t>
            </a:r>
            <a:endParaRPr lang="en-US" sz="1600"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16</a:t>
            </a:fld>
            <a:endParaRPr lang="en-US" dirty="0"/>
          </a:p>
        </p:txBody>
      </p:sp>
    </p:spTree>
    <p:extLst>
      <p:ext uri="{BB962C8B-B14F-4D97-AF65-F5344CB8AC3E}">
        <p14:creationId xmlns:p14="http://schemas.microsoft.com/office/powerpoint/2010/main" val="23222715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a:t>Service Standards</a:t>
            </a:r>
            <a:r>
              <a:rPr lang="en-US" sz="1600" baseline="0" dirty="0"/>
              <a:t> are used in the development of your agency budget.</a:t>
            </a:r>
          </a:p>
          <a:p>
            <a:r>
              <a:rPr lang="en-US" sz="1600" baseline="0" dirty="0"/>
              <a:t>County budget instructions: www.ptrc.org/aging</a:t>
            </a:r>
            <a:endParaRPr lang="en-US" sz="1600" dirty="0"/>
          </a:p>
          <a:p>
            <a:endParaRPr lang="en-US" sz="1600" dirty="0"/>
          </a:p>
          <a:p>
            <a:r>
              <a:rPr lang="en-US" sz="1600" dirty="0"/>
              <a:t>How do we know what to monitor and how is it measured…..a set of policies, procedures and standards!  Of course, this is accessible to you as well and if</a:t>
            </a:r>
            <a:r>
              <a:rPr lang="en-US" sz="1600" baseline="0" dirty="0"/>
              <a:t> you don’t have it, be sure to let us know and we will help you obtain a copy.</a:t>
            </a:r>
            <a:endParaRPr lang="en-US" sz="1600" dirty="0"/>
          </a:p>
          <a:p>
            <a:endParaRPr lang="en-US" sz="1600" dirty="0"/>
          </a:p>
          <a:p>
            <a:r>
              <a:rPr lang="en-US" sz="1600" dirty="0"/>
              <a:t>Accountability</a:t>
            </a:r>
            <a:r>
              <a:rPr lang="en-US" sz="1600" baseline="0" dirty="0"/>
              <a:t> of Funds and Quality Assurance for services….a Risk Assessment.</a:t>
            </a:r>
          </a:p>
          <a:p>
            <a:endParaRPr lang="en-US" sz="1600" baseline="0" dirty="0"/>
          </a:p>
          <a:p>
            <a:r>
              <a:rPr lang="en-US" sz="1600" baseline="0" dirty="0"/>
              <a:t>(Link is correct))</a:t>
            </a:r>
          </a:p>
        </p:txBody>
      </p:sp>
      <p:sp>
        <p:nvSpPr>
          <p:cNvPr id="4" name="Slide Number Placeholder 3"/>
          <p:cNvSpPr>
            <a:spLocks noGrp="1"/>
          </p:cNvSpPr>
          <p:nvPr>
            <p:ph type="sldNum" sz="quarter" idx="10"/>
          </p:nvPr>
        </p:nvSpPr>
        <p:spPr/>
        <p:txBody>
          <a:bodyPr/>
          <a:lstStyle/>
          <a:p>
            <a:fld id="{9A31AB61-93B7-48B0-8A89-C486334492D7}" type="slidenum">
              <a:rPr lang="en-US" smtClean="0"/>
              <a:pPr/>
              <a:t>17</a:t>
            </a:fld>
            <a:endParaRPr lang="en-US" dirty="0"/>
          </a:p>
        </p:txBody>
      </p:sp>
    </p:spTree>
    <p:extLst>
      <p:ext uri="{BB962C8B-B14F-4D97-AF65-F5344CB8AC3E}">
        <p14:creationId xmlns:p14="http://schemas.microsoft.com/office/powerpoint/2010/main" val="1990394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Thank</a:t>
            </a:r>
            <a:r>
              <a:rPr lang="en-US" baseline="0" dirty="0"/>
              <a:t> you for all that you do to support the Aging Network – and us – to support older adults.</a:t>
            </a:r>
            <a:endParaRPr lang="en-US"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18</a:t>
            </a:fld>
            <a:endParaRPr lang="en-US" dirty="0"/>
          </a:p>
        </p:txBody>
      </p:sp>
    </p:spTree>
    <p:extLst>
      <p:ext uri="{BB962C8B-B14F-4D97-AF65-F5344CB8AC3E}">
        <p14:creationId xmlns:p14="http://schemas.microsoft.com/office/powerpoint/2010/main" val="2022980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Briefly explain the flow of funding and the planning committees</a:t>
            </a:r>
            <a:r>
              <a:rPr lang="en-US" baseline="0" dirty="0"/>
              <a:t> in each county and that the award winner will be expected to have representation at the Forsyth County HCCBG Advisory Council </a:t>
            </a:r>
            <a:endParaRPr lang="en-US"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2</a:t>
            </a:fld>
            <a:endParaRPr lang="en-US" dirty="0"/>
          </a:p>
        </p:txBody>
      </p:sp>
    </p:spTree>
    <p:extLst>
      <p:ext uri="{BB962C8B-B14F-4D97-AF65-F5344CB8AC3E}">
        <p14:creationId xmlns:p14="http://schemas.microsoft.com/office/powerpoint/2010/main" val="3239781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baseline="0" dirty="0"/>
              <a:t>Any questions….OK…..let’s start with HCCBG Allocations……….. </a:t>
            </a:r>
            <a:r>
              <a:rPr lang="en-US" sz="1600" b="1" baseline="0" dirty="0"/>
              <a:t>(next slide)</a:t>
            </a:r>
          </a:p>
        </p:txBody>
      </p:sp>
      <p:sp>
        <p:nvSpPr>
          <p:cNvPr id="4" name="Slide Number Placeholder 3"/>
          <p:cNvSpPr>
            <a:spLocks noGrp="1"/>
          </p:cNvSpPr>
          <p:nvPr>
            <p:ph type="sldNum" sz="quarter" idx="10"/>
          </p:nvPr>
        </p:nvSpPr>
        <p:spPr/>
        <p:txBody>
          <a:bodyPr/>
          <a:lstStyle/>
          <a:p>
            <a:fld id="{9A31AB61-93B7-48B0-8A89-C486334492D7}" type="slidenum">
              <a:rPr lang="en-US" smtClean="0"/>
              <a:pPr/>
              <a:t>3</a:t>
            </a:fld>
            <a:endParaRPr lang="en-US" dirty="0"/>
          </a:p>
        </p:txBody>
      </p:sp>
    </p:spTree>
    <p:extLst>
      <p:ext uri="{BB962C8B-B14F-4D97-AF65-F5344CB8AC3E}">
        <p14:creationId xmlns:p14="http://schemas.microsoft.com/office/powerpoint/2010/main" val="13682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a:t>Note the weighted allocation</a:t>
            </a:r>
            <a:r>
              <a:rPr lang="en-US" sz="1600" baseline="0" dirty="0"/>
              <a:t> – cite Intrastate Funding Formula with explanation</a:t>
            </a:r>
          </a:p>
          <a:p>
            <a:endParaRPr lang="en-US" sz="1600" baseline="0" dirty="0"/>
          </a:p>
          <a:p>
            <a:r>
              <a:rPr lang="en-US" sz="1600" baseline="0" dirty="0"/>
              <a:t>Ask for: examples of in-kind, if used as match, and documentation - how do you record this in your accounting records?</a:t>
            </a:r>
          </a:p>
        </p:txBody>
      </p:sp>
      <p:sp>
        <p:nvSpPr>
          <p:cNvPr id="4" name="Slide Number Placeholder 3"/>
          <p:cNvSpPr>
            <a:spLocks noGrp="1"/>
          </p:cNvSpPr>
          <p:nvPr>
            <p:ph type="sldNum" sz="quarter" idx="10"/>
          </p:nvPr>
        </p:nvSpPr>
        <p:spPr/>
        <p:txBody>
          <a:bodyPr/>
          <a:lstStyle/>
          <a:p>
            <a:fld id="{9A31AB61-93B7-48B0-8A89-C486334492D7}" type="slidenum">
              <a:rPr lang="en-US" smtClean="0"/>
              <a:pPr/>
              <a:t>5</a:t>
            </a:fld>
            <a:endParaRPr lang="en-US" dirty="0"/>
          </a:p>
        </p:txBody>
      </p:sp>
    </p:spTree>
    <p:extLst>
      <p:ext uri="{BB962C8B-B14F-4D97-AF65-F5344CB8AC3E}">
        <p14:creationId xmlns:p14="http://schemas.microsoft.com/office/powerpoint/2010/main" val="3568655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a:t>(</a:t>
            </a:r>
            <a:r>
              <a:rPr lang="en-US" sz="1600" dirty="0">
                <a:solidFill>
                  <a:srgbClr val="FF0000"/>
                </a:solidFill>
              </a:rPr>
              <a:t>Numbers correct 3-10-2017)</a:t>
            </a:r>
            <a:r>
              <a:rPr lang="en-US" sz="1600" baseline="0" dirty="0">
                <a:solidFill>
                  <a:srgbClr val="FF0000"/>
                </a:solidFill>
              </a:rPr>
              <a:t> </a:t>
            </a:r>
            <a:r>
              <a:rPr lang="en-US" sz="1600" dirty="0"/>
              <a:t>Once a recommendation has been made by the Planning Committee, Service Providers create a budget.  </a:t>
            </a:r>
          </a:p>
          <a:p>
            <a:r>
              <a:rPr lang="en-US" sz="1600" dirty="0"/>
              <a:t>This is all contingent up the approval by</a:t>
            </a:r>
            <a:r>
              <a:rPr lang="en-US" sz="1600" baseline="0" dirty="0"/>
              <a:t> the</a:t>
            </a:r>
            <a:r>
              <a:rPr lang="en-US" sz="1600" dirty="0"/>
              <a:t> county commissioners.</a:t>
            </a:r>
          </a:p>
          <a:p>
            <a:endParaRPr lang="en-US" sz="1600" dirty="0"/>
          </a:p>
          <a:p>
            <a:r>
              <a:rPr lang="en-US" sz="1600" b="1" baseline="0" dirty="0"/>
              <a:t>Budgets are next…..</a:t>
            </a:r>
            <a:endParaRPr lang="en-US" sz="1600" dirty="0"/>
          </a:p>
          <a:p>
            <a:endParaRPr lang="en-US" sz="1600" baseline="0"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6</a:t>
            </a:fld>
            <a:endParaRPr lang="en-US" dirty="0"/>
          </a:p>
        </p:txBody>
      </p:sp>
    </p:spTree>
    <p:extLst>
      <p:ext uri="{BB962C8B-B14F-4D97-AF65-F5344CB8AC3E}">
        <p14:creationId xmlns:p14="http://schemas.microsoft.com/office/powerpoint/2010/main" val="976634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((Changed the title</a:t>
            </a:r>
            <a:r>
              <a:rPr lang="en-US" baseline="0" dirty="0"/>
              <a:t> of 200.211 to </a:t>
            </a:r>
            <a:r>
              <a:rPr lang="en-US" b="0" dirty="0"/>
              <a:t>2 CFR Part 200 - UNIFORM ADMINISTRATIVE REQUIREMENTS, COST PRINCIPLES, AND AUDIT REQUIREMENTS FOR FEDERAL AWARDS</a:t>
            </a:r>
            <a:r>
              <a:rPr lang="en-US" b="1" dirty="0"/>
              <a:t>))</a:t>
            </a:r>
          </a:p>
          <a:p>
            <a:endParaRPr lang="en-US"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9</a:t>
            </a:fld>
            <a:endParaRPr lang="en-US" dirty="0"/>
          </a:p>
        </p:txBody>
      </p:sp>
    </p:spTree>
    <p:extLst>
      <p:ext uri="{BB962C8B-B14F-4D97-AF65-F5344CB8AC3E}">
        <p14:creationId xmlns:p14="http://schemas.microsoft.com/office/powerpoint/2010/main" val="1453400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a:t>Any</a:t>
            </a:r>
            <a:r>
              <a:rPr lang="en-US" sz="1600" baseline="0" dirty="0"/>
              <a:t> questions so far about the Aging Network, HCCBG, or the IFF?</a:t>
            </a:r>
          </a:p>
          <a:p>
            <a:endParaRPr lang="en-US" sz="1600" baseline="0" dirty="0"/>
          </a:p>
          <a:p>
            <a:r>
              <a:rPr lang="en-US" sz="1600" baseline="0" dirty="0"/>
              <a:t>We administer additional dollars, such as, Older Americans Act III E (FCSP), Older Americans Act Title IIID (Health Promotion and Disease Prevention), Senior Center General Purpose (state dollars only for senior centers), and some other federal grants</a:t>
            </a:r>
            <a:endParaRPr lang="en-US" sz="1600"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10</a:t>
            </a:fld>
            <a:endParaRPr lang="en-US" dirty="0"/>
          </a:p>
        </p:txBody>
      </p:sp>
    </p:spTree>
    <p:extLst>
      <p:ext uri="{BB962C8B-B14F-4D97-AF65-F5344CB8AC3E}">
        <p14:creationId xmlns:p14="http://schemas.microsoft.com/office/powerpoint/2010/main" val="534641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baseline="0" dirty="0"/>
              <a:t>17 potential services which fall into two categories – Unit and Non-Unit – these are examples of unit based services.</a:t>
            </a:r>
          </a:p>
          <a:p>
            <a:r>
              <a:rPr lang="en-US" sz="1600" baseline="0" dirty="0"/>
              <a:t>Here is all 17 – if anyone asks or wants to know</a:t>
            </a:r>
          </a:p>
          <a:p>
            <a:r>
              <a:rPr lang="en-US" sz="1600" b="1" baseline="0" dirty="0"/>
              <a:t>Volume I </a:t>
            </a:r>
            <a:r>
              <a:rPr lang="en-US" sz="1600" baseline="0" dirty="0"/>
              <a:t>– Congregate Nutrition, Home Delivered Meals</a:t>
            </a:r>
          </a:p>
          <a:p>
            <a:r>
              <a:rPr lang="en-US" sz="1600" b="1" baseline="0" dirty="0"/>
              <a:t>Volume II </a:t>
            </a:r>
            <a:r>
              <a:rPr lang="en-US" sz="1600" baseline="0" dirty="0"/>
              <a:t>– Adult Day Care, Adult Day Health Care</a:t>
            </a:r>
          </a:p>
          <a:p>
            <a:r>
              <a:rPr lang="en-US" sz="1600" b="1" baseline="0" dirty="0"/>
              <a:t>Volume III</a:t>
            </a:r>
            <a:r>
              <a:rPr lang="en-US" sz="1600" baseline="0" dirty="0"/>
              <a:t> – Care Management, Skilled Home (Health) Care, Housing &amp; Home Improvement, Information &amp; Case Assistance, In-Home Aide (Levels I-IV), Senior Companion, Transportation</a:t>
            </a:r>
          </a:p>
          <a:p>
            <a:r>
              <a:rPr lang="en-US" sz="1600" b="1" baseline="0" dirty="0"/>
              <a:t>Volume IV</a:t>
            </a:r>
            <a:r>
              <a:rPr lang="en-US" sz="1600" baseline="0" dirty="0"/>
              <a:t> – Group Respite, Health Promotion &amp; Disease Prevention, Health Screening, Institutional Respite Care, Mental Health Counseling, Senior Center Operations</a:t>
            </a:r>
          </a:p>
          <a:p>
            <a:endParaRPr lang="en-US" sz="1600" baseline="0"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11</a:t>
            </a:fld>
            <a:endParaRPr lang="en-US" dirty="0"/>
          </a:p>
        </p:txBody>
      </p:sp>
    </p:spTree>
    <p:extLst>
      <p:ext uri="{BB962C8B-B14F-4D97-AF65-F5344CB8AC3E}">
        <p14:creationId xmlns:p14="http://schemas.microsoft.com/office/powerpoint/2010/main" val="4004205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baseline="0" dirty="0"/>
              <a:t>Some examples of non-unit based services are</a:t>
            </a:r>
            <a:r>
              <a:rPr lang="en-US" sz="1600" b="0" baseline="0" dirty="0"/>
              <a:t>……….</a:t>
            </a:r>
            <a:endParaRPr lang="en-US" sz="1600" dirty="0"/>
          </a:p>
        </p:txBody>
      </p:sp>
      <p:sp>
        <p:nvSpPr>
          <p:cNvPr id="4" name="Slide Number Placeholder 3"/>
          <p:cNvSpPr>
            <a:spLocks noGrp="1"/>
          </p:cNvSpPr>
          <p:nvPr>
            <p:ph type="sldNum" sz="quarter" idx="10"/>
          </p:nvPr>
        </p:nvSpPr>
        <p:spPr/>
        <p:txBody>
          <a:bodyPr/>
          <a:lstStyle/>
          <a:p>
            <a:fld id="{9A31AB61-93B7-48B0-8A89-C486334492D7}" type="slidenum">
              <a:rPr lang="en-US" smtClean="0"/>
              <a:pPr/>
              <a:t>12</a:t>
            </a:fld>
            <a:endParaRPr lang="en-US" dirty="0"/>
          </a:p>
        </p:txBody>
      </p:sp>
    </p:spTree>
    <p:extLst>
      <p:ext uri="{BB962C8B-B14F-4D97-AF65-F5344CB8AC3E}">
        <p14:creationId xmlns:p14="http://schemas.microsoft.com/office/powerpoint/2010/main" val="2075415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ABECA26-6831-4218-B247-1CE28E07495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3253F5E-D061-4CD8-9F09-8E2D03C49F0D}" type="datetimeFigureOut">
              <a:rPr lang="en-US" smtClean="0"/>
              <a:pPr/>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6ABECA26-6831-4218-B247-1CE28E07495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253F5E-D061-4CD8-9F09-8E2D03C49F0D}" type="datetimeFigureOut">
              <a:rPr lang="en-US" smtClean="0"/>
              <a:pPr/>
              <a:t>4/29/2022</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ABECA26-6831-4218-B247-1CE28E07495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ptrc.org/services/area-agency-on-aging/partner-porta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2.ncdhhs.gov/aging/arms/armspage.ht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ncdhhs.gov/divisions/daas/monitorin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066800"/>
            <a:ext cx="7851648" cy="2057400"/>
          </a:xfrm>
        </p:spPr>
        <p:txBody>
          <a:bodyPr>
            <a:normAutofit/>
          </a:bodyPr>
          <a:lstStyle/>
          <a:p>
            <a:pPr algn="ctr"/>
            <a:r>
              <a:rPr lang="en-US" sz="3600" dirty="0"/>
              <a:t>SFY 2022-2023 </a:t>
            </a:r>
            <a:br>
              <a:rPr lang="en-US" sz="3600" dirty="0"/>
            </a:br>
            <a:r>
              <a:rPr lang="en-US" sz="3600" dirty="0"/>
              <a:t>Home &amp; Community Care Block Grant Meeting</a:t>
            </a:r>
          </a:p>
        </p:txBody>
      </p:sp>
      <p:sp>
        <p:nvSpPr>
          <p:cNvPr id="3" name="Subtitle 2"/>
          <p:cNvSpPr>
            <a:spLocks noGrp="1"/>
          </p:cNvSpPr>
          <p:nvPr>
            <p:ph type="subTitle" idx="1"/>
          </p:nvPr>
        </p:nvSpPr>
        <p:spPr>
          <a:xfrm>
            <a:off x="533400" y="3228536"/>
            <a:ext cx="7854696" cy="3400864"/>
          </a:xfrm>
        </p:spPr>
        <p:txBody>
          <a:bodyPr>
            <a:normAutofit fontScale="92500" lnSpcReduction="10000"/>
          </a:bodyPr>
          <a:lstStyle/>
          <a:p>
            <a:pPr algn="ctr"/>
            <a:endParaRPr lang="en-US" sz="3600" dirty="0"/>
          </a:p>
          <a:p>
            <a:pPr algn="ctr"/>
            <a:endParaRPr lang="en-US" sz="4000" dirty="0"/>
          </a:p>
          <a:p>
            <a:pPr algn="ctr"/>
            <a:r>
              <a:rPr lang="en-US" sz="3500" dirty="0">
                <a:latin typeface="+mj-lt"/>
              </a:rPr>
              <a:t>Piedmont Triad Regional Council</a:t>
            </a:r>
          </a:p>
          <a:p>
            <a:pPr algn="ctr"/>
            <a:r>
              <a:rPr lang="en-US" sz="3500" dirty="0">
                <a:latin typeface="+mj-lt"/>
              </a:rPr>
              <a:t>Area Agency on Aging</a:t>
            </a:r>
          </a:p>
          <a:p>
            <a:pPr algn="l"/>
            <a:endParaRPr lang="en-US" sz="1200" dirty="0"/>
          </a:p>
          <a:p>
            <a:pPr algn="l"/>
            <a:endParaRPr lang="en-US" sz="1200" dirty="0"/>
          </a:p>
          <a:p>
            <a:pPr algn="l"/>
            <a:endParaRPr lang="en-US" sz="1200" dirty="0"/>
          </a:p>
          <a:p>
            <a:pPr algn="l"/>
            <a:endParaRPr lang="en-US" sz="1200" dirty="0"/>
          </a:p>
          <a:p>
            <a:pPr algn="l"/>
            <a:r>
              <a:rPr lang="en-US" sz="1700" dirty="0">
                <a:latin typeface="+mj-lt"/>
              </a:rPr>
              <a:t>April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1066800"/>
          </a:xfrm>
        </p:spPr>
        <p:txBody>
          <a:bodyPr>
            <a:normAutofit fontScale="90000"/>
          </a:bodyPr>
          <a:lstStyle/>
          <a:p>
            <a:pPr algn="ctr"/>
            <a:r>
              <a:rPr lang="en-US" dirty="0"/>
              <a:t>HCCBG SERVICES </a:t>
            </a:r>
            <a:br>
              <a:rPr lang="en-US" dirty="0"/>
            </a:br>
            <a:r>
              <a:rPr lang="en-US" dirty="0"/>
              <a:t>&amp; BUDGETS</a:t>
            </a:r>
          </a:p>
        </p:txBody>
      </p:sp>
      <p:pic>
        <p:nvPicPr>
          <p:cNvPr id="1027" name="Picture 3" descr="C:\Documents and Settings\Jperdue\Local Settings\Temporary Internet Files\Content.IE5\MG5J7YLF\MCj03787430000[1].wmf"/>
          <p:cNvPicPr>
            <a:picLocks noChangeAspect="1" noChangeArrowheads="1"/>
          </p:cNvPicPr>
          <p:nvPr/>
        </p:nvPicPr>
        <p:blipFill>
          <a:blip r:embed="rId3" cstate="print"/>
          <a:srcRect/>
          <a:stretch>
            <a:fillRect/>
          </a:stretch>
        </p:blipFill>
        <p:spPr bwMode="auto">
          <a:xfrm>
            <a:off x="1905000" y="2743200"/>
            <a:ext cx="4800600" cy="3489602"/>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564" y="762000"/>
            <a:ext cx="8229600" cy="780288"/>
          </a:xfrm>
        </p:spPr>
        <p:txBody>
          <a:bodyPr>
            <a:normAutofit/>
          </a:bodyPr>
          <a:lstStyle/>
          <a:p>
            <a:pPr algn="ctr"/>
            <a:r>
              <a:rPr lang="en-US" sz="4000" dirty="0"/>
              <a:t>HCCBG Services </a:t>
            </a:r>
          </a:p>
        </p:txBody>
      </p:sp>
      <p:sp>
        <p:nvSpPr>
          <p:cNvPr id="3" name="Content Placeholder 2"/>
          <p:cNvSpPr>
            <a:spLocks noGrp="1"/>
          </p:cNvSpPr>
          <p:nvPr>
            <p:ph idx="1"/>
          </p:nvPr>
        </p:nvSpPr>
        <p:spPr>
          <a:xfrm>
            <a:off x="533400" y="1542288"/>
            <a:ext cx="8229600" cy="5087112"/>
          </a:xfrm>
        </p:spPr>
        <p:txBody>
          <a:bodyPr>
            <a:normAutofit/>
          </a:bodyPr>
          <a:lstStyle/>
          <a:p>
            <a:pPr>
              <a:buNone/>
            </a:pPr>
            <a:endParaRPr lang="en-US" sz="1000" dirty="0"/>
          </a:p>
          <a:p>
            <a:r>
              <a:rPr lang="en-US" sz="2400" dirty="0">
                <a:latin typeface="+mj-lt"/>
              </a:rPr>
              <a:t>HCCBG services are divided into Unit Based and Non-Unit Based Services</a:t>
            </a:r>
          </a:p>
          <a:p>
            <a:pPr marL="0" indent="0">
              <a:buNone/>
            </a:pPr>
            <a:endParaRPr lang="en-US" sz="1200" dirty="0">
              <a:latin typeface="+mj-lt"/>
            </a:endParaRPr>
          </a:p>
          <a:p>
            <a:pPr lvl="1"/>
            <a:r>
              <a:rPr lang="en-US" sz="2200" u="sng" dirty="0">
                <a:latin typeface="+mj-lt"/>
              </a:rPr>
              <a:t>Unit Based Service</a:t>
            </a:r>
            <a:r>
              <a:rPr lang="en-US" sz="2200" dirty="0">
                <a:latin typeface="+mj-lt"/>
              </a:rPr>
              <a:t> - a rate for a unit based service is calculated in the budget process. The unit rate and number of units provided on a monthly basis is used in the calculation for reimbursement.</a:t>
            </a:r>
          </a:p>
          <a:p>
            <a:pPr lvl="2">
              <a:buFont typeface="Wingdings" pitchFamily="2" charset="2"/>
              <a:buChar char="§"/>
            </a:pPr>
            <a:r>
              <a:rPr lang="en-US" sz="2200" dirty="0">
                <a:latin typeface="+mj-lt"/>
              </a:rPr>
              <a:t>Transportation – one way trip</a:t>
            </a:r>
          </a:p>
          <a:p>
            <a:pPr lvl="2">
              <a:buFont typeface="Wingdings" pitchFamily="2" charset="2"/>
              <a:buChar char="§"/>
            </a:pPr>
            <a:r>
              <a:rPr lang="en-US" sz="2200" dirty="0">
                <a:latin typeface="+mj-lt"/>
              </a:rPr>
              <a:t>In-Home Aide – one hour of service (regardless of level)</a:t>
            </a:r>
          </a:p>
          <a:p>
            <a:pPr lvl="2">
              <a:buFont typeface="Wingdings" pitchFamily="2" charset="2"/>
              <a:buChar char="§"/>
            </a:pPr>
            <a:r>
              <a:rPr lang="en-US" sz="2200" dirty="0">
                <a:latin typeface="+mj-lt"/>
              </a:rPr>
              <a:t>Home Delivered Meals – one meal</a:t>
            </a:r>
          </a:p>
          <a:p>
            <a:pPr lvl="2">
              <a:buFont typeface="Wingdings" pitchFamily="2" charset="2"/>
              <a:buChar char="§"/>
            </a:pPr>
            <a:r>
              <a:rPr lang="en-US" sz="2200" dirty="0">
                <a:latin typeface="+mj-lt"/>
              </a:rPr>
              <a:t>Congregate Meals – one meal</a:t>
            </a:r>
          </a:p>
          <a:p>
            <a:pPr lvl="2">
              <a:buFont typeface="Wingdings" pitchFamily="2" charset="2"/>
              <a:buChar char="§"/>
            </a:pPr>
            <a:r>
              <a:rPr lang="en-US" sz="2200" dirty="0">
                <a:latin typeface="+mj-lt"/>
              </a:rPr>
              <a:t>Adult Day Care – one scheduled day </a:t>
            </a:r>
          </a:p>
          <a:p>
            <a:pPr>
              <a:buNone/>
            </a:pPr>
            <a:endParaRPr lang="en-US" sz="1000" dirty="0">
              <a:latin typeface="+mj-lt"/>
            </a:endParaRP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t>HCCBG Services</a:t>
            </a:r>
          </a:p>
        </p:txBody>
      </p:sp>
      <p:sp>
        <p:nvSpPr>
          <p:cNvPr id="3" name="Content Placeholder 2"/>
          <p:cNvSpPr>
            <a:spLocks noGrp="1"/>
          </p:cNvSpPr>
          <p:nvPr>
            <p:ph idx="1"/>
          </p:nvPr>
        </p:nvSpPr>
        <p:spPr/>
        <p:txBody>
          <a:bodyPr>
            <a:normAutofit/>
          </a:bodyPr>
          <a:lstStyle/>
          <a:p>
            <a:pPr>
              <a:buNone/>
            </a:pPr>
            <a:endParaRPr lang="en-US" sz="1000" dirty="0"/>
          </a:p>
          <a:p>
            <a:pPr>
              <a:buNone/>
            </a:pPr>
            <a:endParaRPr lang="en-US" sz="1000" dirty="0"/>
          </a:p>
          <a:p>
            <a:pPr marL="393192" lvl="1" indent="0">
              <a:buNone/>
            </a:pPr>
            <a:endParaRPr lang="en-US" sz="1200" dirty="0">
              <a:solidFill>
                <a:schemeClr val="tx2"/>
              </a:solidFill>
            </a:endParaRPr>
          </a:p>
          <a:p>
            <a:pPr lvl="1"/>
            <a:r>
              <a:rPr lang="en-US" sz="2200" u="sng" dirty="0">
                <a:solidFill>
                  <a:schemeClr val="tx2"/>
                </a:solidFill>
                <a:latin typeface="+mj-lt"/>
              </a:rPr>
              <a:t>Non-Unit Based Service</a:t>
            </a:r>
            <a:r>
              <a:rPr lang="en-US" sz="2200" dirty="0">
                <a:solidFill>
                  <a:schemeClr val="tx2"/>
                </a:solidFill>
                <a:latin typeface="+mj-lt"/>
              </a:rPr>
              <a:t> - reimbursement is based on line items identified in the Service Provider budget.</a:t>
            </a:r>
          </a:p>
          <a:p>
            <a:pPr lvl="2">
              <a:buFont typeface="Wingdings" pitchFamily="2" charset="2"/>
              <a:buChar char="§"/>
            </a:pPr>
            <a:r>
              <a:rPr lang="en-US" sz="2200" dirty="0">
                <a:solidFill>
                  <a:schemeClr val="tx2"/>
                </a:solidFill>
                <a:latin typeface="+mj-lt"/>
              </a:rPr>
              <a:t>Information &amp; Assistance</a:t>
            </a:r>
          </a:p>
          <a:p>
            <a:pPr lvl="2">
              <a:buFont typeface="Wingdings" pitchFamily="2" charset="2"/>
              <a:buChar char="§"/>
            </a:pPr>
            <a:r>
              <a:rPr lang="en-US" sz="2200" dirty="0">
                <a:solidFill>
                  <a:schemeClr val="tx2"/>
                </a:solidFill>
                <a:latin typeface="+mj-lt"/>
              </a:rPr>
              <a:t>Senior Center Operations</a:t>
            </a:r>
          </a:p>
          <a:p>
            <a:pPr lvl="2">
              <a:buFont typeface="Wingdings" pitchFamily="2" charset="2"/>
              <a:buChar char="§"/>
            </a:pPr>
            <a:r>
              <a:rPr lang="en-US" sz="2200" dirty="0">
                <a:solidFill>
                  <a:schemeClr val="tx2"/>
                </a:solidFill>
                <a:latin typeface="+mj-lt"/>
              </a:rPr>
              <a:t>Care Management </a:t>
            </a:r>
            <a:endParaRPr lang="en-US" sz="2200" dirty="0">
              <a:latin typeface="+mj-lt"/>
            </a:endParaRP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t>HCCBG Budget</a:t>
            </a:r>
            <a:br>
              <a:rPr lang="en-US" sz="3600" dirty="0"/>
            </a:br>
            <a:r>
              <a:rPr lang="en-US" sz="3600" dirty="0"/>
              <a:t>Package &amp; Development</a:t>
            </a:r>
          </a:p>
        </p:txBody>
      </p:sp>
      <p:sp>
        <p:nvSpPr>
          <p:cNvPr id="3" name="Content Placeholder 2"/>
          <p:cNvSpPr>
            <a:spLocks noGrp="1"/>
          </p:cNvSpPr>
          <p:nvPr>
            <p:ph idx="1"/>
          </p:nvPr>
        </p:nvSpPr>
        <p:spPr>
          <a:xfrm>
            <a:off x="457200" y="1935480"/>
            <a:ext cx="8229600" cy="4693920"/>
          </a:xfrm>
        </p:spPr>
        <p:txBody>
          <a:bodyPr>
            <a:normAutofit fontScale="77500" lnSpcReduction="20000"/>
          </a:bodyPr>
          <a:lstStyle/>
          <a:p>
            <a:r>
              <a:rPr lang="en-US" dirty="0">
                <a:latin typeface="+mj-lt"/>
              </a:rPr>
              <a:t>Budget package consists of:</a:t>
            </a:r>
          </a:p>
          <a:p>
            <a:pPr lvl="1"/>
            <a:r>
              <a:rPr lang="en-US" sz="2600" dirty="0">
                <a:latin typeface="+mj-lt"/>
              </a:rPr>
              <a:t>PTRC Budget Checklist (see items)</a:t>
            </a:r>
          </a:p>
          <a:p>
            <a:pPr lvl="1"/>
            <a:r>
              <a:rPr lang="en-US" sz="2600" dirty="0">
                <a:latin typeface="+mj-lt"/>
              </a:rPr>
              <a:t>DAAS-732 - Provider Service Summary </a:t>
            </a:r>
          </a:p>
          <a:p>
            <a:pPr lvl="1"/>
            <a:r>
              <a:rPr lang="en-US" sz="2600" dirty="0">
                <a:latin typeface="+mj-lt"/>
              </a:rPr>
              <a:t>DAAS-732A - Service Cost Computation Worksheet </a:t>
            </a:r>
          </a:p>
          <a:p>
            <a:pPr lvl="1"/>
            <a:r>
              <a:rPr lang="en-US" sz="2600" dirty="0">
                <a:latin typeface="+mj-lt"/>
              </a:rPr>
              <a:t>DAAS-732A1 - Labor schedule</a:t>
            </a:r>
          </a:p>
          <a:p>
            <a:pPr lvl="1"/>
            <a:r>
              <a:rPr lang="en-US" sz="2600" dirty="0">
                <a:latin typeface="+mj-lt"/>
              </a:rPr>
              <a:t>PTRC/AAA Form Ex-2 - Certification of Required Minimum Local Match</a:t>
            </a:r>
          </a:p>
          <a:p>
            <a:pPr lvl="1"/>
            <a:r>
              <a:rPr lang="en-US" sz="2600" dirty="0">
                <a:latin typeface="+mj-lt"/>
              </a:rPr>
              <a:t>DAAS 732 - In-Home Aide Supplement </a:t>
            </a:r>
          </a:p>
          <a:p>
            <a:pPr lvl="1"/>
            <a:r>
              <a:rPr lang="en-US" sz="2600" dirty="0">
                <a:latin typeface="+mj-lt"/>
              </a:rPr>
              <a:t>DAAS-733 - Methodology to address needs of low-income minority elderly</a:t>
            </a:r>
          </a:p>
          <a:p>
            <a:pPr lvl="1"/>
            <a:r>
              <a:rPr lang="en-US" sz="2600" dirty="0">
                <a:latin typeface="+mj-lt"/>
              </a:rPr>
              <a:t>DAAS-734 - Standard Assurance</a:t>
            </a:r>
          </a:p>
          <a:p>
            <a:pPr lvl="1"/>
            <a:r>
              <a:rPr lang="en-US" sz="2600" dirty="0">
                <a:latin typeface="+mj-lt"/>
              </a:rPr>
              <a:t>Client/Patient Rights – In-Home Aide Services Assurance</a:t>
            </a:r>
          </a:p>
          <a:p>
            <a:pPr lvl="1"/>
            <a:r>
              <a:rPr lang="en-US" sz="2600" dirty="0">
                <a:latin typeface="+mj-lt"/>
              </a:rPr>
              <a:t>PTRC AAA Certification of Match</a:t>
            </a:r>
          </a:p>
          <a:p>
            <a:pPr marL="393192" lvl="1" indent="0">
              <a:buNone/>
            </a:pPr>
            <a:endParaRPr lang="en-US" sz="2000" dirty="0">
              <a:latin typeface="+mj-lt"/>
            </a:endParaRPr>
          </a:p>
          <a:p>
            <a:pPr marL="393192" lvl="1" indent="0">
              <a:buNone/>
            </a:pPr>
            <a:r>
              <a:rPr lang="en-US" dirty="0">
                <a:latin typeface="+mj-lt"/>
              </a:rPr>
              <a:t>These required forms may be obtained at </a:t>
            </a:r>
            <a:r>
              <a:rPr lang="en-US"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Partner Portal | Piedmont Triad Regional Council, NC (ptrc.org)</a:t>
            </a:r>
            <a:endParaRPr lang="en-US" dirty="0">
              <a:solidFill>
                <a:srgbClr val="0070C0"/>
              </a:solidFill>
              <a:latin typeface="Arial" panose="020B0604020202020204" pitchFamily="34" charset="0"/>
              <a:cs typeface="Arial" panose="020B0604020202020204" pitchFamily="34" charset="0"/>
            </a:endParaRPr>
          </a:p>
          <a:p>
            <a:pPr marL="393192" lvl="1" indent="0">
              <a:buNone/>
            </a:pPr>
            <a:r>
              <a:rPr lang="en-US" sz="2000" dirty="0">
                <a:latin typeface="+mj-lt"/>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106" y="609600"/>
            <a:ext cx="8229600" cy="704088"/>
          </a:xfrm>
        </p:spPr>
        <p:txBody>
          <a:bodyPr>
            <a:normAutofit/>
          </a:bodyPr>
          <a:lstStyle/>
          <a:p>
            <a:pPr algn="ctr"/>
            <a:r>
              <a:rPr lang="en-US" sz="3600" dirty="0"/>
              <a:t>Budget Process</a:t>
            </a:r>
          </a:p>
        </p:txBody>
      </p:sp>
      <p:sp>
        <p:nvSpPr>
          <p:cNvPr id="3" name="Content Placeholder 2"/>
          <p:cNvSpPr>
            <a:spLocks noGrp="1"/>
          </p:cNvSpPr>
          <p:nvPr>
            <p:ph idx="1"/>
          </p:nvPr>
        </p:nvSpPr>
        <p:spPr>
          <a:xfrm>
            <a:off x="482929" y="1313688"/>
            <a:ext cx="8229600" cy="5315712"/>
          </a:xfrm>
        </p:spPr>
        <p:txBody>
          <a:bodyPr>
            <a:normAutofit fontScale="70000" lnSpcReduction="20000"/>
          </a:bodyPr>
          <a:lstStyle/>
          <a:p>
            <a:pPr>
              <a:buNone/>
            </a:pPr>
            <a:endParaRPr lang="en-US" sz="1000" dirty="0"/>
          </a:p>
          <a:p>
            <a:endParaRPr lang="en-US" sz="1200" dirty="0"/>
          </a:p>
          <a:p>
            <a:r>
              <a:rPr lang="en-US" sz="2800" dirty="0">
                <a:latin typeface="+mj-lt"/>
              </a:rPr>
              <a:t>PTRC AAA presents the allocations to the Regional Advisory Council on Aging (RACA) and each county Aging Planning Committee (APC) so decisions can be made on allocations to each Funded Partner. </a:t>
            </a:r>
          </a:p>
          <a:p>
            <a:pPr>
              <a:buNone/>
            </a:pPr>
            <a:endParaRPr lang="en-US" sz="2800" dirty="0">
              <a:latin typeface="+mj-lt"/>
            </a:endParaRPr>
          </a:p>
          <a:p>
            <a:r>
              <a:rPr lang="en-US" sz="2800" dirty="0">
                <a:latin typeface="+mj-lt"/>
              </a:rPr>
              <a:t>HCCBG funds require a 10% cash or in-kind match by the Funded Partner.  Appropriate documentation is necessary for a Funded Partners accounting records.</a:t>
            </a:r>
          </a:p>
          <a:p>
            <a:pPr marL="0" indent="0">
              <a:buNone/>
            </a:pPr>
            <a:endParaRPr lang="en-US" sz="2800" dirty="0">
              <a:latin typeface="+mj-lt"/>
            </a:endParaRPr>
          </a:p>
          <a:p>
            <a:r>
              <a:rPr lang="en-US" sz="2800" dirty="0">
                <a:latin typeface="+mj-lt"/>
              </a:rPr>
              <a:t>Budgets are submitted to PTRC AAA for review and approval.  </a:t>
            </a:r>
            <a:r>
              <a:rPr lang="en-US" sz="2800" u="sng" dirty="0">
                <a:latin typeface="+mj-lt"/>
              </a:rPr>
              <a:t>All costs must be reasonable, necessary, and allowable.</a:t>
            </a:r>
            <a:r>
              <a:rPr lang="en-US" sz="2800" dirty="0">
                <a:latin typeface="+mj-lt"/>
              </a:rPr>
              <a:t> </a:t>
            </a:r>
          </a:p>
          <a:p>
            <a:endParaRPr lang="en-US" sz="2800" dirty="0">
              <a:latin typeface="+mj-lt"/>
            </a:endParaRPr>
          </a:p>
          <a:p>
            <a:r>
              <a:rPr lang="en-US" sz="2800" dirty="0">
                <a:latin typeface="+mj-lt"/>
              </a:rPr>
              <a:t>OMB Uniform Guidance 2 CFR Part 200 Uniform Administrative Requirements, Cost Principles, and Audit Requirements for Federal Awards</a:t>
            </a:r>
          </a:p>
          <a:p>
            <a:pPr marL="0" indent="0">
              <a:buNone/>
            </a:pPr>
            <a:endParaRPr lang="en-US" sz="2800" dirty="0">
              <a:latin typeface="+mj-lt"/>
            </a:endParaRPr>
          </a:p>
          <a:p>
            <a:r>
              <a:rPr lang="en-US" sz="2800" dirty="0">
                <a:latin typeface="+mj-lt"/>
              </a:rPr>
              <a:t>Service Providers need to request reimbursement for services provided on a monthly basis.  Quarterly reimbursement/allotments are capped in ARMS.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en-US" sz="3600" dirty="0"/>
              <a:t>HCCBG Budget Revisions</a:t>
            </a:r>
          </a:p>
        </p:txBody>
      </p:sp>
      <p:sp>
        <p:nvSpPr>
          <p:cNvPr id="3" name="Content Placeholder 2"/>
          <p:cNvSpPr>
            <a:spLocks noGrp="1"/>
          </p:cNvSpPr>
          <p:nvPr>
            <p:ph idx="1"/>
          </p:nvPr>
        </p:nvSpPr>
        <p:spPr/>
        <p:txBody>
          <a:bodyPr/>
          <a:lstStyle/>
          <a:p>
            <a:endParaRPr lang="en-US" dirty="0"/>
          </a:p>
          <a:p>
            <a:r>
              <a:rPr lang="en-US" dirty="0">
                <a:latin typeface="+mj-lt"/>
              </a:rPr>
              <a:t>Mid-year increases or decreases in HCCBG allocations may occur</a:t>
            </a:r>
          </a:p>
          <a:p>
            <a:r>
              <a:rPr lang="en-US" dirty="0">
                <a:latin typeface="+mj-lt"/>
              </a:rPr>
              <a:t>Reprogramming may occur due to service and program needs</a:t>
            </a:r>
          </a:p>
        </p:txBody>
      </p:sp>
    </p:spTree>
    <p:extLst>
      <p:ext uri="{BB962C8B-B14F-4D97-AF65-F5344CB8AC3E}">
        <p14:creationId xmlns:p14="http://schemas.microsoft.com/office/powerpoint/2010/main" val="906776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t>Aging Resource </a:t>
            </a:r>
            <a:br>
              <a:rPr lang="en-US" sz="3600" dirty="0"/>
            </a:br>
            <a:r>
              <a:rPr lang="en-US" sz="3600" dirty="0"/>
              <a:t>Management System - ARMS</a:t>
            </a:r>
          </a:p>
        </p:txBody>
      </p:sp>
      <p:sp>
        <p:nvSpPr>
          <p:cNvPr id="3" name="Content Placeholder 2"/>
          <p:cNvSpPr>
            <a:spLocks noGrp="1"/>
          </p:cNvSpPr>
          <p:nvPr>
            <p:ph idx="1"/>
          </p:nvPr>
        </p:nvSpPr>
        <p:spPr/>
        <p:txBody>
          <a:bodyPr>
            <a:normAutofit/>
          </a:bodyPr>
          <a:lstStyle/>
          <a:p>
            <a:pPr marL="0" indent="0">
              <a:buNone/>
            </a:pPr>
            <a:endParaRPr lang="en-US" sz="2200" dirty="0">
              <a:latin typeface="+mj-lt"/>
            </a:endParaRPr>
          </a:p>
          <a:p>
            <a:r>
              <a:rPr lang="en-US" sz="2200" dirty="0">
                <a:latin typeface="+mj-lt"/>
              </a:rPr>
              <a:t>PTRC AAA enters completed and approved budgets and budget revisions into ARMS.</a:t>
            </a:r>
          </a:p>
          <a:p>
            <a:r>
              <a:rPr lang="en-US" sz="2200" dirty="0">
                <a:latin typeface="+mj-lt"/>
              </a:rPr>
              <a:t>Service Providers enter units and non-unit costs, actual costs, and consumer contributions (program income) into ARMS.</a:t>
            </a:r>
          </a:p>
          <a:p>
            <a:r>
              <a:rPr lang="en-US" sz="2200" dirty="0">
                <a:latin typeface="+mj-lt"/>
              </a:rPr>
              <a:t>Service Providers need to request reimbursement for services provided on a monthly basis. </a:t>
            </a:r>
          </a:p>
          <a:p>
            <a:r>
              <a:rPr lang="en-US" sz="2200" dirty="0">
                <a:latin typeface="+mj-lt"/>
              </a:rPr>
              <a:t>Website for ARMS is: </a:t>
            </a:r>
          </a:p>
          <a:p>
            <a:pPr marL="365760" lvl="1" indent="0">
              <a:buNone/>
            </a:pPr>
            <a:r>
              <a:rPr lang="en-US" sz="2000" u="sng" dirty="0">
                <a:solidFill>
                  <a:schemeClr val="accent1"/>
                </a:solidFill>
                <a:latin typeface="+mj-lt"/>
                <a:hlinkClick r:id="rId3">
                  <a:extLst>
                    <a:ext uri="{A12FA001-AC4F-418D-AE19-62706E023703}">
                      <ahyp:hlinkClr xmlns:ahyp="http://schemas.microsoft.com/office/drawing/2018/hyperlinkcolor" val="tx"/>
                    </a:ext>
                  </a:extLst>
                </a:hlinkClick>
              </a:rPr>
              <a:t>https://www2.ncdhhs.gov/aging/arms/armspage.htm</a:t>
            </a:r>
            <a:r>
              <a:rPr lang="en-US" sz="2000" u="sng" dirty="0">
                <a:solidFill>
                  <a:schemeClr val="accent1"/>
                </a:solidFill>
                <a:latin typeface="+mj-lt"/>
              </a:rPr>
              <a:t> </a:t>
            </a:r>
          </a:p>
          <a:p>
            <a:endParaRPr lang="en-US" dirty="0">
              <a:solidFill>
                <a:schemeClr val="accent2"/>
              </a:solidFill>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a:bodyPr>
          <a:lstStyle/>
          <a:p>
            <a:pPr algn="ctr"/>
            <a:r>
              <a:rPr lang="en-US" sz="4000" dirty="0"/>
              <a:t>HCCBG Service Standards</a:t>
            </a:r>
          </a:p>
        </p:txBody>
      </p:sp>
      <p:sp>
        <p:nvSpPr>
          <p:cNvPr id="3" name="Content Placeholder 2"/>
          <p:cNvSpPr>
            <a:spLocks noGrp="1"/>
          </p:cNvSpPr>
          <p:nvPr>
            <p:ph idx="1"/>
          </p:nvPr>
        </p:nvSpPr>
        <p:spPr/>
        <p:txBody>
          <a:bodyPr>
            <a:normAutofit/>
          </a:bodyPr>
          <a:lstStyle/>
          <a:p>
            <a:pPr>
              <a:buNone/>
            </a:pPr>
            <a:endParaRPr lang="en-US" sz="1000" dirty="0"/>
          </a:p>
          <a:p>
            <a:pPr>
              <a:buNone/>
            </a:pPr>
            <a:endParaRPr lang="en-US" sz="1000" dirty="0"/>
          </a:p>
          <a:p>
            <a:r>
              <a:rPr lang="en-US" sz="2200" dirty="0">
                <a:latin typeface="+mj-lt"/>
              </a:rPr>
              <a:t>DAAS has policies, procedures, and standards for each service funded through HCCBG.  </a:t>
            </a:r>
          </a:p>
          <a:p>
            <a:r>
              <a:rPr lang="en-US" sz="2200" dirty="0">
                <a:latin typeface="+mj-lt"/>
              </a:rPr>
              <a:t>Program monitoring is performed by PTRC AAA staff for accountability of funds and quality of service.</a:t>
            </a:r>
          </a:p>
          <a:p>
            <a:r>
              <a:rPr lang="en-US" sz="2200" dirty="0">
                <a:latin typeface="+mj-lt"/>
              </a:rPr>
              <a:t>Monitoring Policies and Procedures and Services Standards can be located at:</a:t>
            </a:r>
          </a:p>
          <a:p>
            <a:pPr marL="365760" lvl="1" indent="0">
              <a:buNone/>
            </a:pPr>
            <a:r>
              <a:rPr lang="en-US" sz="2200" u="sng" dirty="0">
                <a:solidFill>
                  <a:schemeClr val="accent1"/>
                </a:solidFill>
                <a:latin typeface="+mj-lt"/>
                <a:hlinkClick r:id="rId3">
                  <a:extLst>
                    <a:ext uri="{A12FA001-AC4F-418D-AE19-62706E023703}">
                      <ahyp:hlinkClr xmlns:ahyp="http://schemas.microsoft.com/office/drawing/2018/hyperlinkcolor" val="tx"/>
                    </a:ext>
                  </a:extLst>
                </a:hlinkClick>
              </a:rPr>
              <a:t>http://www.ncdhhs.gov/divisions/daas/monitoring</a:t>
            </a:r>
            <a:endParaRPr lang="en-US" sz="2200" dirty="0">
              <a:solidFill>
                <a:schemeClr val="accent1"/>
              </a:solidFill>
              <a:latin typeface="+mj-lt"/>
            </a:endParaRPr>
          </a:p>
          <a:p>
            <a:endParaRPr lang="en-US" dirty="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p:cNvSpPr>
            <a:spLocks noGrp="1"/>
          </p:cNvSpPr>
          <p:nvPr>
            <p:ph type="ctrTitle"/>
          </p:nvPr>
        </p:nvSpPr>
        <p:spPr>
          <a:xfrm>
            <a:off x="228600" y="2667000"/>
            <a:ext cx="8610600" cy="2133600"/>
          </a:xfrm>
        </p:spPr>
        <p:txBody>
          <a:bodyPr>
            <a:normAutofit fontScale="90000"/>
          </a:bodyPr>
          <a:lstStyle/>
          <a:p>
            <a:pPr algn="ctr"/>
            <a:br>
              <a:rPr lang="en-US" sz="8000" dirty="0">
                <a:solidFill>
                  <a:schemeClr val="tx1"/>
                </a:solidFill>
              </a:rPr>
            </a:br>
            <a:br>
              <a:rPr lang="en-US" sz="8000" dirty="0">
                <a:solidFill>
                  <a:schemeClr val="tx1"/>
                </a:solidFill>
              </a:rPr>
            </a:br>
            <a:br>
              <a:rPr lang="en-US" sz="8000" dirty="0">
                <a:solidFill>
                  <a:schemeClr val="tx1"/>
                </a:solidFill>
              </a:rPr>
            </a:br>
            <a:br>
              <a:rPr lang="en-US" sz="8000" dirty="0">
                <a:solidFill>
                  <a:schemeClr val="tx1"/>
                </a:solidFill>
              </a:rPr>
            </a:br>
            <a:br>
              <a:rPr lang="en-US" sz="8000" dirty="0">
                <a:solidFill>
                  <a:schemeClr val="tx1"/>
                </a:solidFill>
              </a:rPr>
            </a:br>
            <a:br>
              <a:rPr lang="en-US" sz="8000" dirty="0">
                <a:solidFill>
                  <a:schemeClr val="tx1"/>
                </a:solidFill>
              </a:rPr>
            </a:br>
            <a:br>
              <a:rPr lang="en-US" sz="8000" dirty="0">
                <a:solidFill>
                  <a:schemeClr val="tx1"/>
                </a:solidFill>
              </a:rPr>
            </a:br>
            <a:r>
              <a:rPr lang="en-US" sz="6700" dirty="0">
                <a:solidFill>
                  <a:schemeClr val="tx1"/>
                </a:solidFill>
              </a:rPr>
              <a:t>Questions?</a:t>
            </a:r>
            <a:br>
              <a:rPr lang="en-US" sz="6000" dirty="0">
                <a:solidFill>
                  <a:schemeClr val="accent1"/>
                </a:solidFill>
              </a:rPr>
            </a:br>
            <a:endParaRPr lang="en-US" dirty="0"/>
          </a:p>
        </p:txBody>
      </p:sp>
    </p:spTree>
    <p:extLst>
      <p:ext uri="{BB962C8B-B14F-4D97-AF65-F5344CB8AC3E}">
        <p14:creationId xmlns:p14="http://schemas.microsoft.com/office/powerpoint/2010/main" val="4058418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824093097"/>
              </p:ext>
            </p:extLst>
          </p:nvPr>
        </p:nvGraphicFramePr>
        <p:xfrm>
          <a:off x="19050" y="838200"/>
          <a:ext cx="9021763" cy="6111875"/>
        </p:xfrm>
        <a:graphic>
          <a:graphicData uri="http://schemas.openxmlformats.org/presentationml/2006/ole">
            <mc:AlternateContent xmlns:mc="http://schemas.openxmlformats.org/markup-compatibility/2006">
              <mc:Choice xmlns:v="urn:schemas-microsoft-com:vml" Requires="v">
                <p:oleObj spid="_x0000_s5208" name="Document" r:id="rId4" imgW="9345460" imgH="6331587" progId="Word.Document.12">
                  <p:embed/>
                </p:oleObj>
              </mc:Choice>
              <mc:Fallback>
                <p:oleObj name="Document" r:id="rId4" imgW="9345460" imgH="6331587" progId="Word.Document.12">
                  <p:embed/>
                  <p:pic>
                    <p:nvPicPr>
                      <p:cNvPr id="0" name=""/>
                      <p:cNvPicPr/>
                      <p:nvPr/>
                    </p:nvPicPr>
                    <p:blipFill>
                      <a:blip r:embed="rId5"/>
                      <a:stretch>
                        <a:fillRect/>
                      </a:stretch>
                    </p:blipFill>
                    <p:spPr>
                      <a:xfrm>
                        <a:off x="19050" y="838200"/>
                        <a:ext cx="9021763" cy="6111875"/>
                      </a:xfrm>
                      <a:prstGeom prst="rect">
                        <a:avLst/>
                      </a:prstGeom>
                    </p:spPr>
                  </p:pic>
                </p:oleObj>
              </mc:Fallback>
            </mc:AlternateContent>
          </a:graphicData>
        </a:graphic>
      </p:graphicFrame>
    </p:spTree>
    <p:extLst>
      <p:ext uri="{BB962C8B-B14F-4D97-AF65-F5344CB8AC3E}">
        <p14:creationId xmlns:p14="http://schemas.microsoft.com/office/powerpoint/2010/main" val="3474360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066800"/>
          </a:xfrm>
        </p:spPr>
        <p:txBody>
          <a:bodyPr/>
          <a:lstStyle/>
          <a:p>
            <a:pPr algn="ctr"/>
            <a:r>
              <a:rPr lang="en-US" dirty="0"/>
              <a:t>HCCBG Services</a:t>
            </a:r>
          </a:p>
        </p:txBody>
      </p:sp>
      <p:sp>
        <p:nvSpPr>
          <p:cNvPr id="3" name="Subtitle 2"/>
          <p:cNvSpPr>
            <a:spLocks noGrp="1"/>
          </p:cNvSpPr>
          <p:nvPr>
            <p:ph type="subTitle" idx="1"/>
          </p:nvPr>
        </p:nvSpPr>
        <p:spPr>
          <a:xfrm>
            <a:off x="228600" y="3767137"/>
            <a:ext cx="7854696" cy="4191000"/>
          </a:xfrm>
        </p:spPr>
        <p:txBody>
          <a:bodyPr>
            <a:normAutofit/>
          </a:bodyPr>
          <a:lstStyle/>
          <a:p>
            <a:pPr algn="ctr"/>
            <a:endParaRPr lang="en-US" sz="3600" dirty="0"/>
          </a:p>
          <a:p>
            <a:pPr algn="l"/>
            <a:endParaRPr lang="en-US" sz="1600" dirty="0"/>
          </a:p>
        </p:txBody>
      </p:sp>
      <p:pic>
        <p:nvPicPr>
          <p:cNvPr id="6146" name="Picture 2" descr="Image result for cauldron">
            <a:extLst>
              <a:ext uri="{FF2B5EF4-FFF2-40B4-BE49-F238E27FC236}">
                <a16:creationId xmlns:a16="http://schemas.microsoft.com/office/drawing/2014/main" id="{B58696EC-42CA-48D8-8015-870120DDA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895600"/>
            <a:ext cx="3810000" cy="372427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2F5643A-54E8-4CC9-9305-4D2330691975}"/>
              </a:ext>
            </a:extLst>
          </p:cNvPr>
          <p:cNvSpPr txBox="1"/>
          <p:nvPr/>
        </p:nvSpPr>
        <p:spPr>
          <a:xfrm>
            <a:off x="3048000" y="1478531"/>
            <a:ext cx="694888" cy="1446550"/>
          </a:xfrm>
          <a:prstGeom prst="rect">
            <a:avLst/>
          </a:prstGeom>
          <a:noFill/>
        </p:spPr>
        <p:txBody>
          <a:bodyPr wrap="square" rtlCol="0">
            <a:spAutoFit/>
          </a:bodyPr>
          <a:lstStyle/>
          <a:p>
            <a:r>
              <a:rPr lang="en-US" sz="8800" dirty="0">
                <a:solidFill>
                  <a:schemeClr val="accent4"/>
                </a:solidFill>
              </a:rPr>
              <a:t>$</a:t>
            </a:r>
          </a:p>
        </p:txBody>
      </p:sp>
      <p:sp>
        <p:nvSpPr>
          <p:cNvPr id="6" name="TextBox 5">
            <a:extLst>
              <a:ext uri="{FF2B5EF4-FFF2-40B4-BE49-F238E27FC236}">
                <a16:creationId xmlns:a16="http://schemas.microsoft.com/office/drawing/2014/main" id="{1655AC19-8A20-4B57-9CF8-2393F7DB36EB}"/>
              </a:ext>
            </a:extLst>
          </p:cNvPr>
          <p:cNvSpPr txBox="1"/>
          <p:nvPr/>
        </p:nvSpPr>
        <p:spPr>
          <a:xfrm>
            <a:off x="4267200" y="1950152"/>
            <a:ext cx="1905000" cy="707886"/>
          </a:xfrm>
          <a:prstGeom prst="rect">
            <a:avLst/>
          </a:prstGeom>
          <a:noFill/>
        </p:spPr>
        <p:txBody>
          <a:bodyPr wrap="square" rtlCol="0">
            <a:spAutoFit/>
          </a:bodyPr>
          <a:lstStyle/>
          <a:p>
            <a:r>
              <a:rPr lang="en-US" sz="4000" b="1" dirty="0">
                <a:solidFill>
                  <a:schemeClr val="accent4"/>
                </a:solidFill>
                <a:latin typeface="+mj-lt"/>
              </a:rPr>
              <a:t>Services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BB40D-F9F4-42E0-8752-5B7CF7D4AEE7}"/>
              </a:ext>
            </a:extLst>
          </p:cNvPr>
          <p:cNvSpPr>
            <a:spLocks noGrp="1"/>
          </p:cNvSpPr>
          <p:nvPr>
            <p:ph type="title"/>
          </p:nvPr>
        </p:nvSpPr>
        <p:spPr>
          <a:xfrm>
            <a:off x="457200" y="838200"/>
            <a:ext cx="8229600" cy="609600"/>
          </a:xfrm>
        </p:spPr>
        <p:txBody>
          <a:bodyPr>
            <a:normAutofit/>
          </a:bodyPr>
          <a:lstStyle/>
          <a:p>
            <a:pPr algn="ctr"/>
            <a:r>
              <a:rPr lang="en-US" sz="3600" dirty="0"/>
              <a:t>HCCBG Services</a:t>
            </a:r>
          </a:p>
        </p:txBody>
      </p:sp>
      <p:sp>
        <p:nvSpPr>
          <p:cNvPr id="3" name="Content Placeholder 2">
            <a:extLst>
              <a:ext uri="{FF2B5EF4-FFF2-40B4-BE49-F238E27FC236}">
                <a16:creationId xmlns:a16="http://schemas.microsoft.com/office/drawing/2014/main" id="{8DED0312-8BC8-4104-A813-CBA7CA40AC92}"/>
              </a:ext>
            </a:extLst>
          </p:cNvPr>
          <p:cNvSpPr>
            <a:spLocks noGrp="1"/>
          </p:cNvSpPr>
          <p:nvPr>
            <p:ph idx="1"/>
          </p:nvPr>
        </p:nvSpPr>
        <p:spPr>
          <a:xfrm>
            <a:off x="457200" y="1935480"/>
            <a:ext cx="8229600" cy="4693920"/>
          </a:xfrm>
        </p:spPr>
        <p:txBody>
          <a:bodyPr>
            <a:normAutofit/>
          </a:bodyPr>
          <a:lstStyle/>
          <a:p>
            <a:pPr marL="0" indent="0">
              <a:buNone/>
            </a:pPr>
            <a:r>
              <a:rPr lang="en-US" sz="2000" dirty="0">
                <a:latin typeface="+mj-lt"/>
              </a:rPr>
              <a:t>Adult Day Care			Housing and Home Improvement</a:t>
            </a:r>
          </a:p>
          <a:p>
            <a:pPr marL="0" indent="0">
              <a:buNone/>
            </a:pPr>
            <a:r>
              <a:rPr lang="en-US" sz="2000" dirty="0">
                <a:latin typeface="+mj-lt"/>
              </a:rPr>
              <a:t>Adult Day Health			Information &amp; Options Counseling</a:t>
            </a:r>
          </a:p>
          <a:p>
            <a:pPr marL="0" indent="0">
              <a:buNone/>
            </a:pPr>
            <a:r>
              <a:rPr lang="en-US" sz="2000" dirty="0">
                <a:latin typeface="+mj-lt"/>
              </a:rPr>
              <a:t>Care Management		In Home Aide Services</a:t>
            </a:r>
          </a:p>
          <a:p>
            <a:pPr marL="0" indent="0">
              <a:buNone/>
            </a:pPr>
            <a:r>
              <a:rPr lang="en-US" sz="2000" dirty="0">
                <a:latin typeface="+mj-lt"/>
              </a:rPr>
              <a:t>Congregate Meals		Institutional Respite Care</a:t>
            </a:r>
          </a:p>
          <a:p>
            <a:pPr marL="0" indent="0">
              <a:buNone/>
            </a:pPr>
            <a:r>
              <a:rPr lang="en-US" sz="2000" dirty="0">
                <a:latin typeface="+mj-lt"/>
              </a:rPr>
              <a:t>Consumer Directed Care		Mental Health Counseling</a:t>
            </a:r>
          </a:p>
          <a:p>
            <a:pPr marL="0" indent="0">
              <a:buNone/>
            </a:pPr>
            <a:r>
              <a:rPr lang="en-US" sz="2000" dirty="0">
                <a:latin typeface="+mj-lt"/>
              </a:rPr>
              <a:t>Group Respite 			Overnight Respite</a:t>
            </a:r>
          </a:p>
          <a:p>
            <a:pPr marL="0" indent="0">
              <a:buNone/>
            </a:pPr>
            <a:r>
              <a:rPr lang="en-US" sz="2000" dirty="0">
                <a:latin typeface="+mj-lt"/>
              </a:rPr>
              <a:t>Health Promotion		Senior Center operations</a:t>
            </a:r>
          </a:p>
          <a:p>
            <a:pPr marL="0" indent="0">
              <a:buNone/>
            </a:pPr>
            <a:r>
              <a:rPr lang="en-US" sz="2000" dirty="0">
                <a:latin typeface="+mj-lt"/>
              </a:rPr>
              <a:t>Health Screening			Senior Companion</a:t>
            </a:r>
          </a:p>
          <a:p>
            <a:pPr marL="0" indent="0">
              <a:buNone/>
            </a:pPr>
            <a:r>
              <a:rPr lang="en-US" sz="2000" dirty="0">
                <a:latin typeface="+mj-lt"/>
              </a:rPr>
              <a:t>Home Delivered Meals		Transportation</a:t>
            </a:r>
          </a:p>
          <a:p>
            <a:pPr marL="0" indent="0">
              <a:buNone/>
            </a:pPr>
            <a:r>
              <a:rPr lang="en-US" sz="2000" dirty="0">
                <a:latin typeface="+mj-lt"/>
              </a:rPr>
              <a:t>Home Health			Volunteer Program Development</a:t>
            </a:r>
          </a:p>
          <a:p>
            <a:pPr marL="0" indent="0">
              <a:buNone/>
            </a:pPr>
            <a:endParaRPr lang="en-US" sz="2000" dirty="0"/>
          </a:p>
          <a:p>
            <a:pPr marL="0" indent="0">
              <a:buNone/>
            </a:pPr>
            <a:r>
              <a:rPr lang="en-US" sz="1600" dirty="0">
                <a:latin typeface="+mj-lt"/>
              </a:rPr>
              <a:t>Note: The highlighted HCCBG services are those listed on Forsyth County’s SFY 2022 731</a:t>
            </a:r>
          </a:p>
        </p:txBody>
      </p:sp>
    </p:spTree>
    <p:extLst>
      <p:ext uri="{BB962C8B-B14F-4D97-AF65-F5344CB8AC3E}">
        <p14:creationId xmlns:p14="http://schemas.microsoft.com/office/powerpoint/2010/main" val="1894297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sz="3600" dirty="0"/>
              <a:t>HCCBG Allocations</a:t>
            </a:r>
          </a:p>
        </p:txBody>
      </p:sp>
      <p:sp>
        <p:nvSpPr>
          <p:cNvPr id="3" name="Content Placeholder 2"/>
          <p:cNvSpPr>
            <a:spLocks noGrp="1"/>
          </p:cNvSpPr>
          <p:nvPr>
            <p:ph idx="1"/>
          </p:nvPr>
        </p:nvSpPr>
        <p:spPr/>
        <p:txBody>
          <a:bodyPr>
            <a:normAutofit/>
          </a:bodyPr>
          <a:lstStyle/>
          <a:p>
            <a:pPr>
              <a:buNone/>
            </a:pPr>
            <a:endParaRPr lang="en-US" sz="1000" dirty="0"/>
          </a:p>
          <a:p>
            <a:r>
              <a:rPr lang="en-US" dirty="0">
                <a:latin typeface="+mj-lt"/>
              </a:rPr>
              <a:t>The NC Division of Aging and Adult Services (DAAS) uses a weighted funding formula to calculate the HCCBG allocation for each county in the state.  </a:t>
            </a:r>
          </a:p>
          <a:p>
            <a:pPr lvl="3"/>
            <a:r>
              <a:rPr lang="en-US" sz="2400" dirty="0">
                <a:latin typeface="+mj-lt"/>
              </a:rPr>
              <a:t>Base of $60,000</a:t>
            </a:r>
          </a:p>
          <a:p>
            <a:pPr lvl="3"/>
            <a:r>
              <a:rPr lang="en-US" sz="2400" dirty="0">
                <a:latin typeface="+mj-lt"/>
              </a:rPr>
              <a:t>50% - 60+ Population</a:t>
            </a:r>
          </a:p>
          <a:p>
            <a:pPr lvl="3"/>
            <a:r>
              <a:rPr lang="en-US" sz="2400" dirty="0">
                <a:latin typeface="+mj-lt"/>
              </a:rPr>
              <a:t>30% - 60+ Poverty</a:t>
            </a:r>
          </a:p>
          <a:p>
            <a:pPr lvl="3"/>
            <a:r>
              <a:rPr lang="en-US" sz="2400" dirty="0">
                <a:latin typeface="+mj-lt"/>
              </a:rPr>
              <a:t>10% - 60+ Rural</a:t>
            </a:r>
          </a:p>
          <a:p>
            <a:pPr lvl="3"/>
            <a:r>
              <a:rPr lang="en-US" sz="2400" dirty="0">
                <a:latin typeface="+mj-lt"/>
              </a:rPr>
              <a:t>10% - 60+ Minority  </a:t>
            </a:r>
            <a:r>
              <a:rPr lang="en-US" dirty="0">
                <a:latin typeface="+mj-lt"/>
              </a:rPr>
              <a:t>	</a:t>
            </a:r>
          </a:p>
          <a:p>
            <a:pPr>
              <a:buNone/>
            </a:pPr>
            <a:endParaRPr lang="en-US" sz="1000" dirty="0"/>
          </a:p>
          <a:p>
            <a:pPr>
              <a:buNone/>
            </a:pP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01783"/>
          </a:xfrm>
        </p:spPr>
        <p:txBody>
          <a:bodyPr>
            <a:noAutofit/>
          </a:bodyPr>
          <a:lstStyle/>
          <a:p>
            <a:pPr algn="ctr"/>
            <a:r>
              <a:rPr lang="en-US" sz="3600" dirty="0"/>
              <a:t>SFY 2021-2022 Yadkin County</a:t>
            </a:r>
            <a:br>
              <a:rPr lang="en-US" sz="3600" dirty="0"/>
            </a:br>
            <a:r>
              <a:rPr lang="en-US" sz="3600" dirty="0"/>
              <a:t> HCCBG Allocations</a:t>
            </a:r>
          </a:p>
        </p:txBody>
      </p:sp>
      <p:sp>
        <p:nvSpPr>
          <p:cNvPr id="3" name="Content Placeholder 2"/>
          <p:cNvSpPr>
            <a:spLocks noGrp="1"/>
          </p:cNvSpPr>
          <p:nvPr>
            <p:ph idx="1"/>
          </p:nvPr>
        </p:nvSpPr>
        <p:spPr>
          <a:xfrm>
            <a:off x="437606" y="1735182"/>
            <a:ext cx="8458200" cy="4970417"/>
          </a:xfrm>
        </p:spPr>
        <p:txBody>
          <a:bodyPr>
            <a:normAutofit/>
          </a:bodyPr>
          <a:lstStyle/>
          <a:p>
            <a:pPr lvl="1">
              <a:buNone/>
            </a:pPr>
            <a:r>
              <a:rPr lang="en-US" u="sng" dirty="0">
                <a:latin typeface="+mj-lt"/>
              </a:rPr>
              <a:t>Service					Allocation  </a:t>
            </a:r>
          </a:p>
          <a:p>
            <a:pPr lvl="1">
              <a:buNone/>
            </a:pPr>
            <a:r>
              <a:rPr lang="en-US" dirty="0">
                <a:latin typeface="+mj-lt"/>
              </a:rPr>
              <a:t>Congregate Meals				$  55,030</a:t>
            </a:r>
          </a:p>
          <a:p>
            <a:pPr lvl="1">
              <a:buNone/>
            </a:pPr>
            <a:r>
              <a:rPr lang="en-US" dirty="0">
                <a:latin typeface="+mj-lt"/>
              </a:rPr>
              <a:t>Home Delivered Meals			$118,339</a:t>
            </a:r>
          </a:p>
          <a:p>
            <a:pPr lvl="1">
              <a:buNone/>
            </a:pPr>
            <a:r>
              <a:rPr lang="en-US" dirty="0">
                <a:latin typeface="+mj-lt"/>
              </a:rPr>
              <a:t>Senior Center Operations			$  38,280</a:t>
            </a:r>
          </a:p>
          <a:p>
            <a:pPr lvl="1">
              <a:buNone/>
            </a:pPr>
            <a:r>
              <a:rPr lang="en-US" dirty="0">
                <a:latin typeface="+mj-lt"/>
              </a:rPr>
              <a:t>Transportation				$    1,696</a:t>
            </a:r>
          </a:p>
          <a:p>
            <a:pPr lvl="1">
              <a:buNone/>
            </a:pPr>
            <a:r>
              <a:rPr lang="en-US" dirty="0">
                <a:highlight>
                  <a:srgbClr val="FFFF00"/>
                </a:highlight>
                <a:latin typeface="+mj-lt"/>
              </a:rPr>
              <a:t>Level II Personal Care			$ 44,907</a:t>
            </a:r>
          </a:p>
          <a:p>
            <a:pPr lvl="1">
              <a:buNone/>
            </a:pPr>
            <a:r>
              <a:rPr lang="en-US" dirty="0">
                <a:highlight>
                  <a:srgbClr val="FFFF00"/>
                </a:highlight>
                <a:latin typeface="+mj-lt"/>
              </a:rPr>
              <a:t>Level III IHA				</a:t>
            </a:r>
            <a:r>
              <a:rPr lang="en-US" u="sng" dirty="0">
                <a:highlight>
                  <a:srgbClr val="FFFF00"/>
                </a:highlight>
                <a:latin typeface="+mj-lt"/>
              </a:rPr>
              <a:t>$ 35,634</a:t>
            </a:r>
          </a:p>
          <a:p>
            <a:pPr lvl="1">
              <a:buNone/>
            </a:pPr>
            <a:r>
              <a:rPr lang="en-US" dirty="0">
                <a:latin typeface="+mj-lt"/>
              </a:rPr>
              <a:t>						             $293,886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en-US" sz="3600" dirty="0"/>
              <a:t>Timeline for HCCBG Funding</a:t>
            </a:r>
          </a:p>
        </p:txBody>
      </p:sp>
      <p:sp>
        <p:nvSpPr>
          <p:cNvPr id="3" name="Content Placeholder 2"/>
          <p:cNvSpPr>
            <a:spLocks noGrp="1"/>
          </p:cNvSpPr>
          <p:nvPr>
            <p:ph idx="1"/>
          </p:nvPr>
        </p:nvSpPr>
        <p:spPr>
          <a:xfrm>
            <a:off x="457200" y="1935480"/>
            <a:ext cx="8229600" cy="4617720"/>
          </a:xfrm>
        </p:spPr>
        <p:txBody>
          <a:bodyPr>
            <a:normAutofit fontScale="47500" lnSpcReduction="20000"/>
          </a:bodyPr>
          <a:lstStyle/>
          <a:p>
            <a:pPr>
              <a:spcBef>
                <a:spcPts val="1200"/>
              </a:spcBef>
              <a:defRPr/>
            </a:pPr>
            <a:r>
              <a:rPr lang="en-US" sz="2900" dirty="0">
                <a:solidFill>
                  <a:schemeClr val="accent4">
                    <a:lumMod val="75000"/>
                  </a:schemeClr>
                </a:solidFill>
                <a:latin typeface="+mj-lt"/>
              </a:rPr>
              <a:t>April </a:t>
            </a:r>
          </a:p>
          <a:p>
            <a:pPr lvl="1">
              <a:spcBef>
                <a:spcPts val="1200"/>
              </a:spcBef>
              <a:defRPr/>
            </a:pPr>
            <a:r>
              <a:rPr lang="en-US" dirty="0">
                <a:latin typeface="+mj-lt"/>
              </a:rPr>
              <a:t>County HCCBG Allocations and Planning Data sent by DAAS to PTRC AAA </a:t>
            </a:r>
          </a:p>
          <a:p>
            <a:pPr lvl="1">
              <a:spcBef>
                <a:spcPts val="1200"/>
              </a:spcBef>
              <a:defRPr/>
            </a:pPr>
            <a:r>
              <a:rPr lang="en-US" sz="2600" dirty="0">
                <a:latin typeface="+mj-lt"/>
              </a:rPr>
              <a:t>The PTRC AAA Aging Program Planner presents information about HCCBG funding.</a:t>
            </a:r>
          </a:p>
          <a:p>
            <a:pPr lvl="1">
              <a:spcBef>
                <a:spcPts val="1200"/>
              </a:spcBef>
              <a:defRPr/>
            </a:pPr>
            <a:r>
              <a:rPr lang="en-US" sz="2500" dirty="0">
                <a:latin typeface="+mj-lt"/>
              </a:rPr>
              <a:t>Current and potential partners submit HCCBG funding proposals to the </a:t>
            </a:r>
            <a:r>
              <a:rPr lang="en-US" dirty="0"/>
              <a:t>Yadkin County Aging Services Planning Committee </a:t>
            </a:r>
            <a:r>
              <a:rPr lang="en-US" sz="2500" dirty="0">
                <a:latin typeface="+mj-lt"/>
              </a:rPr>
              <a:t>prior to the May meeting (TBD). </a:t>
            </a:r>
          </a:p>
          <a:p>
            <a:pPr>
              <a:spcBef>
                <a:spcPts val="1200"/>
              </a:spcBef>
              <a:defRPr/>
            </a:pPr>
            <a:r>
              <a:rPr lang="en-US" sz="2900" dirty="0">
                <a:solidFill>
                  <a:schemeClr val="accent4">
                    <a:lumMod val="75000"/>
                  </a:schemeClr>
                </a:solidFill>
                <a:latin typeface="+mj-lt"/>
              </a:rPr>
              <a:t>May </a:t>
            </a:r>
          </a:p>
          <a:p>
            <a:pPr lvl="1">
              <a:spcBef>
                <a:spcPts val="1200"/>
              </a:spcBef>
              <a:defRPr/>
            </a:pPr>
            <a:r>
              <a:rPr lang="en-US" dirty="0">
                <a:latin typeface="+mj-lt"/>
              </a:rPr>
              <a:t>The </a:t>
            </a:r>
            <a:r>
              <a:rPr lang="en-US" dirty="0"/>
              <a:t>Yadkin County Aging Services Planning Committee meets to </a:t>
            </a:r>
            <a:r>
              <a:rPr lang="en-US" dirty="0">
                <a:latin typeface="+mj-lt"/>
              </a:rPr>
              <a:t>vote on SFY 2023 HCCBG funding allocations. </a:t>
            </a:r>
          </a:p>
          <a:p>
            <a:pPr lvl="1">
              <a:spcBef>
                <a:spcPts val="1200"/>
              </a:spcBef>
              <a:defRPr/>
            </a:pPr>
            <a:r>
              <a:rPr lang="en-US" sz="2600" dirty="0">
                <a:latin typeface="+mj-lt"/>
              </a:rPr>
              <a:t>Upon award, providers submit HCCBG budget packages to PTRC AAA within two weeks from the meeting date.</a:t>
            </a:r>
          </a:p>
          <a:p>
            <a:pPr>
              <a:spcBef>
                <a:spcPts val="1200"/>
              </a:spcBef>
              <a:defRPr/>
            </a:pPr>
            <a:r>
              <a:rPr lang="en-US" sz="2900" dirty="0">
                <a:solidFill>
                  <a:schemeClr val="accent4">
                    <a:lumMod val="75000"/>
                  </a:schemeClr>
                </a:solidFill>
                <a:latin typeface="+mj-lt"/>
              </a:rPr>
              <a:t>June</a:t>
            </a:r>
            <a:r>
              <a:rPr lang="en-US" sz="2800" dirty="0">
                <a:solidFill>
                  <a:schemeClr val="accent4">
                    <a:lumMod val="75000"/>
                  </a:schemeClr>
                </a:solidFill>
                <a:latin typeface="+mj-lt"/>
              </a:rPr>
              <a:t> </a:t>
            </a:r>
            <a:endParaRPr lang="en-US" sz="2800" dirty="0">
              <a:latin typeface="+mj-lt"/>
            </a:endParaRPr>
          </a:p>
          <a:p>
            <a:pPr lvl="1">
              <a:spcBef>
                <a:spcPts val="1200"/>
              </a:spcBef>
              <a:defRPr/>
            </a:pPr>
            <a:r>
              <a:rPr lang="en-US" sz="2600" dirty="0">
                <a:latin typeface="+mj-lt"/>
              </a:rPr>
              <a:t>PTRC AAA reviews budget submissions and communicates with providers if corrections are needed. </a:t>
            </a:r>
          </a:p>
          <a:p>
            <a:pPr lvl="1">
              <a:spcBef>
                <a:spcPts val="1200"/>
              </a:spcBef>
              <a:defRPr/>
            </a:pPr>
            <a:r>
              <a:rPr lang="en-US" sz="2600" dirty="0">
                <a:latin typeface="+mj-lt"/>
              </a:rPr>
              <a:t>Once all funded partners budget requests are correct, PTRC AAA enters into a grant agreement with the County for the provision of aging services as specified in the funding plan.  </a:t>
            </a:r>
          </a:p>
          <a:p>
            <a:pPr lvl="1">
              <a:spcBef>
                <a:spcPts val="1200"/>
              </a:spcBef>
              <a:defRPr/>
            </a:pPr>
            <a:r>
              <a:rPr lang="en-US" sz="2600" dirty="0">
                <a:latin typeface="+mj-lt"/>
              </a:rPr>
              <a:t>The County Board of Commissioners reviews and approves the plan and it is signed by the Chair person.</a:t>
            </a:r>
          </a:p>
          <a:p>
            <a:pPr>
              <a:spcBef>
                <a:spcPts val="1200"/>
              </a:spcBef>
              <a:defRPr/>
            </a:pPr>
            <a:r>
              <a:rPr lang="en-US" sz="2900" dirty="0">
                <a:solidFill>
                  <a:schemeClr val="accent4">
                    <a:lumMod val="75000"/>
                  </a:schemeClr>
                </a:solidFill>
                <a:latin typeface="+mj-lt"/>
              </a:rPr>
              <a:t>July/ August  </a:t>
            </a:r>
            <a:r>
              <a:rPr lang="en-US" sz="2500" dirty="0">
                <a:latin typeface="+mj-lt"/>
              </a:rPr>
              <a:t>All necessary documentation has been submitted and approved by the County and submitted to PTRC AAA.  Approved budgets are entered into the Aging Resource Management System (ARMS). </a:t>
            </a:r>
          </a:p>
        </p:txBody>
      </p:sp>
    </p:spTree>
    <p:extLst>
      <p:ext uri="{BB962C8B-B14F-4D97-AF65-F5344CB8AC3E}">
        <p14:creationId xmlns:p14="http://schemas.microsoft.com/office/powerpoint/2010/main" val="221993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a:bodyPr>
          <a:lstStyle/>
          <a:p>
            <a:pPr algn="ctr"/>
            <a:r>
              <a:rPr lang="en-US" sz="3600" dirty="0"/>
              <a:t>New Agency Requirements</a:t>
            </a:r>
          </a:p>
        </p:txBody>
      </p:sp>
      <p:sp>
        <p:nvSpPr>
          <p:cNvPr id="3" name="Content Placeholder 2"/>
          <p:cNvSpPr>
            <a:spLocks noGrp="1"/>
          </p:cNvSpPr>
          <p:nvPr>
            <p:ph idx="1"/>
          </p:nvPr>
        </p:nvSpPr>
        <p:spPr>
          <a:xfrm>
            <a:off x="480951" y="1524000"/>
            <a:ext cx="8229600" cy="4952999"/>
          </a:xfrm>
        </p:spPr>
        <p:txBody>
          <a:bodyPr>
            <a:normAutofit fontScale="55000" lnSpcReduction="20000"/>
          </a:bodyPr>
          <a:lstStyle/>
          <a:p>
            <a:pPr marL="0" indent="0">
              <a:buNone/>
            </a:pPr>
            <a:r>
              <a:rPr lang="en-US" sz="2900" b="1" dirty="0">
                <a:latin typeface="+mj-lt"/>
              </a:rPr>
              <a:t>Before a potential new provider can receive funds administered by PTRC AAA, the following information must be provided: </a:t>
            </a:r>
          </a:p>
          <a:p>
            <a:pPr marL="0" indent="0">
              <a:buNone/>
            </a:pPr>
            <a:endParaRPr lang="en-US" dirty="0">
              <a:latin typeface="+mj-lt"/>
            </a:endParaRPr>
          </a:p>
          <a:p>
            <a:r>
              <a:rPr lang="en-US" sz="2900" dirty="0">
                <a:latin typeface="+mj-lt"/>
              </a:rPr>
              <a:t>A copy of the most recent audit. </a:t>
            </a:r>
            <a:r>
              <a:rPr lang="en-US" sz="2900" i="1" dirty="0">
                <a:latin typeface="+mj-lt"/>
              </a:rPr>
              <a:t>This documents the type of agency it is. In addition this tells what services are provided, financial condition, and different funding streams. This would not apply if they are part of a governmental agency. </a:t>
            </a:r>
            <a:r>
              <a:rPr lang="en-US" sz="2900" dirty="0">
                <a:latin typeface="+mj-lt"/>
              </a:rPr>
              <a:t>When the agency’s funding does not currently require an audit, obtain a copy of the most recent financial statements. </a:t>
            </a:r>
          </a:p>
          <a:p>
            <a:endParaRPr lang="en-US" sz="2900" dirty="0">
              <a:latin typeface="+mj-lt"/>
            </a:endParaRPr>
          </a:p>
          <a:p>
            <a:r>
              <a:rPr lang="en-US" sz="2900" dirty="0">
                <a:latin typeface="+mj-lt"/>
              </a:rPr>
              <a:t>Complete an Internal Control Questionnaire. </a:t>
            </a:r>
          </a:p>
          <a:p>
            <a:endParaRPr lang="en-US" sz="2900" dirty="0">
              <a:latin typeface="+mj-lt"/>
            </a:endParaRPr>
          </a:p>
          <a:p>
            <a:r>
              <a:rPr lang="en-US" sz="2900" dirty="0">
                <a:latin typeface="+mj-lt"/>
              </a:rPr>
              <a:t>Complete a Request for Proposal package and comply with all HCCBG Standard Assurances (DAAS 734). Comply with Older Americans Act requirements regarding client’s rights if providing In‐Home services. </a:t>
            </a:r>
          </a:p>
          <a:p>
            <a:endParaRPr lang="en-US" sz="2900" dirty="0">
              <a:latin typeface="+mj-lt"/>
            </a:endParaRPr>
          </a:p>
          <a:p>
            <a:r>
              <a:rPr lang="en-US" sz="2900" dirty="0">
                <a:latin typeface="+mj-lt"/>
              </a:rPr>
              <a:t>Study a County Contract (DAAS 735). This will go into more depth regarding requirements paying particular attention to the Audit requirements. </a:t>
            </a:r>
          </a:p>
          <a:p>
            <a:endParaRPr lang="en-US" sz="2900" dirty="0">
              <a:latin typeface="+mj-lt"/>
            </a:endParaRPr>
          </a:p>
          <a:p>
            <a:r>
              <a:rPr lang="en-US" sz="2900" dirty="0">
                <a:latin typeface="+mj-lt"/>
              </a:rPr>
              <a:t>Provide a list of current board members and indicate board chair. </a:t>
            </a:r>
          </a:p>
          <a:p>
            <a:pPr marL="0" indent="0">
              <a:buNone/>
            </a:pPr>
            <a:endParaRPr lang="en-US" sz="2900" dirty="0">
              <a:latin typeface="+mj-lt"/>
            </a:endParaRPr>
          </a:p>
          <a:p>
            <a:r>
              <a:rPr lang="en-US" sz="2900" dirty="0">
                <a:latin typeface="+mj-lt"/>
              </a:rPr>
              <a:t>Provide a copy of a current bank statement. </a:t>
            </a:r>
          </a:p>
          <a:p>
            <a:endParaRPr lang="en-US" sz="2200" dirty="0"/>
          </a:p>
          <a:p>
            <a:endParaRPr lang="en-US" sz="2500" dirty="0"/>
          </a:p>
        </p:txBody>
      </p:sp>
    </p:spTree>
    <p:extLst>
      <p:ext uri="{BB962C8B-B14F-4D97-AF65-F5344CB8AC3E}">
        <p14:creationId xmlns:p14="http://schemas.microsoft.com/office/powerpoint/2010/main" val="2289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algn="ctr"/>
            <a:r>
              <a:rPr lang="en-US" sz="4000" dirty="0"/>
              <a:t>New Agency Requirements </a:t>
            </a:r>
            <a:r>
              <a:rPr lang="en-US" sz="2800" dirty="0"/>
              <a:t>(Continued) </a:t>
            </a:r>
          </a:p>
        </p:txBody>
      </p:sp>
      <p:sp>
        <p:nvSpPr>
          <p:cNvPr id="3" name="Content Placeholder 2"/>
          <p:cNvSpPr>
            <a:spLocks noGrp="1"/>
          </p:cNvSpPr>
          <p:nvPr>
            <p:ph idx="1"/>
          </p:nvPr>
        </p:nvSpPr>
        <p:spPr>
          <a:xfrm>
            <a:off x="457200" y="1935480"/>
            <a:ext cx="8229600" cy="4617720"/>
          </a:xfrm>
        </p:spPr>
        <p:txBody>
          <a:bodyPr>
            <a:noAutofit/>
          </a:bodyPr>
          <a:lstStyle/>
          <a:p>
            <a:pPr>
              <a:spcBef>
                <a:spcPts val="1200"/>
              </a:spcBef>
            </a:pPr>
            <a:r>
              <a:rPr lang="en-US" sz="1800" dirty="0">
                <a:latin typeface="+mj-lt"/>
              </a:rPr>
              <a:t>Have all appropriate staff attend training provided by the PTRC AAA for program standard(s) budget, reporting, monitoring, reimbursement, etc. </a:t>
            </a:r>
          </a:p>
          <a:p>
            <a:pPr>
              <a:spcBef>
                <a:spcPts val="1200"/>
              </a:spcBef>
            </a:pPr>
            <a:r>
              <a:rPr lang="en-US" sz="1800" dirty="0">
                <a:latin typeface="+mj-lt"/>
              </a:rPr>
              <a:t>Provide appropriate documentation to verify the agency is an Equal Opportunity Employer. </a:t>
            </a:r>
          </a:p>
          <a:p>
            <a:pPr>
              <a:spcBef>
                <a:spcPts val="1200"/>
              </a:spcBef>
            </a:pPr>
            <a:r>
              <a:rPr lang="en-US" sz="1800" dirty="0">
                <a:latin typeface="+mj-lt"/>
              </a:rPr>
              <a:t>Provide a copy of the Personnel Policies. </a:t>
            </a:r>
          </a:p>
          <a:p>
            <a:pPr>
              <a:spcBef>
                <a:spcPts val="1200"/>
              </a:spcBef>
            </a:pPr>
            <a:r>
              <a:rPr lang="en-US" sz="1800" dirty="0">
                <a:latin typeface="+mj-lt"/>
              </a:rPr>
              <a:t>Provide a copy of the Mission and Vision statement. </a:t>
            </a:r>
          </a:p>
          <a:p>
            <a:pPr>
              <a:spcBef>
                <a:spcPts val="1200"/>
              </a:spcBef>
            </a:pPr>
            <a:r>
              <a:rPr lang="en-US" sz="1800" dirty="0">
                <a:latin typeface="+mj-lt"/>
              </a:rPr>
              <a:t>Provide a copy of current license from the Division of Health Service Regulation if intending to provide In-Home Aide services. </a:t>
            </a:r>
          </a:p>
          <a:p>
            <a:pPr>
              <a:spcBef>
                <a:spcPts val="1200"/>
              </a:spcBef>
            </a:pPr>
            <a:r>
              <a:rPr lang="en-US" sz="1800" dirty="0">
                <a:latin typeface="+mj-lt"/>
              </a:rPr>
              <a:t>Disclose in writing any potential conflicts of interest in accordance with Federal awarding agency policy (Omni Circular CFR Part 200 – Cost Principles,</a:t>
            </a:r>
            <a:r>
              <a:rPr lang="en-US" sz="1800" dirty="0"/>
              <a:t> </a:t>
            </a:r>
            <a:r>
              <a:rPr lang="en-US" sz="1800" dirty="0">
                <a:latin typeface="+mj-lt"/>
              </a:rPr>
              <a:t>Uniform Administration Requirements,, and Audit Requirements for Federal Awards.) </a:t>
            </a:r>
            <a:endParaRPr lang="en-US" sz="1600" b="1" dirty="0">
              <a:solidFill>
                <a:srgbClr val="FF0000"/>
              </a:solidFill>
              <a:latin typeface="+mj-lt"/>
            </a:endParaRPr>
          </a:p>
          <a:p>
            <a:pPr marL="0" indent="0" algn="ctr">
              <a:spcBef>
                <a:spcPts val="0"/>
              </a:spcBef>
              <a:buNone/>
            </a:pPr>
            <a:endParaRPr lang="en-US" sz="1600" b="1" dirty="0">
              <a:solidFill>
                <a:srgbClr val="FF0000"/>
              </a:solidFill>
              <a:latin typeface="+mj-lt"/>
            </a:endParaRPr>
          </a:p>
          <a:p>
            <a:pPr marL="0" indent="0" algn="ctr">
              <a:spcBef>
                <a:spcPts val="0"/>
              </a:spcBef>
              <a:buNone/>
            </a:pPr>
            <a:r>
              <a:rPr lang="en-US" sz="1600" b="1" dirty="0">
                <a:solidFill>
                  <a:srgbClr val="FF0000"/>
                </a:solidFill>
                <a:latin typeface="+mj-lt"/>
              </a:rPr>
              <a:t>Completion of New Agency Requirement documentation </a:t>
            </a:r>
          </a:p>
          <a:p>
            <a:pPr marL="0" indent="0" algn="ctr">
              <a:spcBef>
                <a:spcPts val="0"/>
              </a:spcBef>
              <a:buNone/>
            </a:pPr>
            <a:r>
              <a:rPr lang="en-US" sz="1600" b="1" dirty="0">
                <a:solidFill>
                  <a:srgbClr val="FF0000"/>
                </a:solidFill>
                <a:latin typeface="+mj-lt"/>
              </a:rPr>
              <a:t>does not guarantee funding will be granted. </a:t>
            </a:r>
          </a:p>
        </p:txBody>
      </p:sp>
    </p:spTree>
    <p:extLst>
      <p:ext uri="{BB962C8B-B14F-4D97-AF65-F5344CB8AC3E}">
        <p14:creationId xmlns:p14="http://schemas.microsoft.com/office/powerpoint/2010/main" val="37533727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1D2F0877348DE44804728B9F995E412" ma:contentTypeVersion="11" ma:contentTypeDescription="Create a new document." ma:contentTypeScope="" ma:versionID="64b247ab158882c273384a16f56bb594">
  <xsd:schema xmlns:xsd="http://www.w3.org/2001/XMLSchema" xmlns:xs="http://www.w3.org/2001/XMLSchema" xmlns:p="http://schemas.microsoft.com/office/2006/metadata/properties" xmlns:ns3="730055f4-f0be-4b6a-b557-646248631146" xmlns:ns4="4b5bcd0b-0d07-4ebb-8592-515c28b6b954" targetNamespace="http://schemas.microsoft.com/office/2006/metadata/properties" ma:root="true" ma:fieldsID="139538c2a19d9fab091775a9d4ebbb8e" ns3:_="" ns4:_="">
    <xsd:import namespace="730055f4-f0be-4b6a-b557-646248631146"/>
    <xsd:import namespace="4b5bcd0b-0d07-4ebb-8592-515c28b6b95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OCR" minOccurs="0"/>
                <xsd:element ref="ns4:MediaServiceDateTake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0055f4-f0be-4b6a-b557-64624863114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b5bcd0b-0d07-4ebb-8592-515c28b6b95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80F6D8D-539B-4594-985F-8598BA70ADB0}">
  <ds:schemaRefs>
    <ds:schemaRef ds:uri="http://schemas.microsoft.com/sharepoint/v3/contenttype/forms"/>
  </ds:schemaRefs>
</ds:datastoreItem>
</file>

<file path=customXml/itemProps2.xml><?xml version="1.0" encoding="utf-8"?>
<ds:datastoreItem xmlns:ds="http://schemas.openxmlformats.org/officeDocument/2006/customXml" ds:itemID="{8536AAE6-5230-448F-88D2-6BDCEDB42ECE}">
  <ds:schemaRefs>
    <ds:schemaRef ds:uri="4b5bcd0b-0d07-4ebb-8592-515c28b6b954"/>
    <ds:schemaRef ds:uri="http://purl.org/dc/elements/1.1/"/>
    <ds:schemaRef ds:uri="http://purl.org/dc/dcmitype/"/>
    <ds:schemaRef ds:uri="http://schemas.microsoft.com/office/2006/metadata/properties"/>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730055f4-f0be-4b6a-b557-646248631146"/>
  </ds:schemaRefs>
</ds:datastoreItem>
</file>

<file path=customXml/itemProps3.xml><?xml version="1.0" encoding="utf-8"?>
<ds:datastoreItem xmlns:ds="http://schemas.openxmlformats.org/officeDocument/2006/customXml" ds:itemID="{D426FEB3-3F6D-445E-883C-CA15EE3E34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0055f4-f0be-4b6a-b557-646248631146"/>
    <ds:schemaRef ds:uri="4b5bcd0b-0d07-4ebb-8592-515c28b6b9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Flow</Template>
  <TotalTime>4620</TotalTime>
  <Words>2097</Words>
  <Application>Microsoft Office PowerPoint</Application>
  <PresentationFormat>On-screen Show (4:3)</PresentationFormat>
  <Paragraphs>213</Paragraphs>
  <Slides>18</Slides>
  <Notes>15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5" baseType="lpstr">
      <vt:lpstr>Arial</vt:lpstr>
      <vt:lpstr>Calibri</vt:lpstr>
      <vt:lpstr>Constantia</vt:lpstr>
      <vt:lpstr>Wingdings</vt:lpstr>
      <vt:lpstr>Wingdings 2</vt:lpstr>
      <vt:lpstr>Flow</vt:lpstr>
      <vt:lpstr>Document</vt:lpstr>
      <vt:lpstr>SFY 2022-2023  Home &amp; Community Care Block Grant Meeting</vt:lpstr>
      <vt:lpstr>PowerPoint Presentation</vt:lpstr>
      <vt:lpstr>HCCBG Services</vt:lpstr>
      <vt:lpstr>HCCBG Services</vt:lpstr>
      <vt:lpstr>HCCBG Allocations</vt:lpstr>
      <vt:lpstr>SFY 2021-2022 Yadkin County  HCCBG Allocations</vt:lpstr>
      <vt:lpstr>Timeline for HCCBG Funding</vt:lpstr>
      <vt:lpstr>New Agency Requirements</vt:lpstr>
      <vt:lpstr>New Agency Requirements (Continued) </vt:lpstr>
      <vt:lpstr>HCCBG SERVICES  &amp; BUDGETS</vt:lpstr>
      <vt:lpstr>HCCBG Services </vt:lpstr>
      <vt:lpstr>HCCBG Services</vt:lpstr>
      <vt:lpstr>HCCBG Budget Package &amp; Development</vt:lpstr>
      <vt:lpstr>Budget Process</vt:lpstr>
      <vt:lpstr>HCCBG Budget Revisions</vt:lpstr>
      <vt:lpstr>Aging Resource  Management System - ARMS</vt:lpstr>
      <vt:lpstr>HCCBG Service Standards</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Aging Network</dc:title>
  <dc:creator>PTCOG</dc:creator>
  <cp:lastModifiedBy>Bob Cleveland</cp:lastModifiedBy>
  <cp:revision>415</cp:revision>
  <cp:lastPrinted>2018-04-30T13:27:59Z</cp:lastPrinted>
  <dcterms:created xsi:type="dcterms:W3CDTF">2009-10-06T12:44:59Z</dcterms:created>
  <dcterms:modified xsi:type="dcterms:W3CDTF">2022-04-29T13:16:18Z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0x010100B1D2F0877348DE44804728B9F995E412</vt:lpwstr>
  </property>
</Properties>
</file>